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Lst>
  <p:notesMasterIdLst>
    <p:notesMasterId r:id="rId1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7772400" cy="10058400"/>
  <p:embeddedFontLst>
    <p:embeddedFont>
      <p:font typeface="Calibri" panose="020F0502020204030204" pitchFamily="34" charset="0"/>
      <p:regular r:id="rId19"/>
      <p:bold r:id="rId20"/>
      <p:italic r:id="rId21"/>
      <p:boldItalic r:id="rId22"/>
    </p:embeddedFont>
    <p:embeddedFont>
      <p:font typeface="Fira Sans Extra Condensed" panose="020B05030500000200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jCfBlu0pfgv8tbonjePBvvEPmO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E14788-8E30-4C6D-8B4F-72BFB00EB405}">
  <a:tblStyle styleId="{6AE14788-8E30-4C6D-8B4F-72BFB00EB40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300"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font" Target="fonts/font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3694941206_0_38: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0" name="Google Shape;420;g13694941206_0_38: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66244c191_0_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33" name="Google Shape;433;g1066244c191_0_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066244c191_0_133: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98" name="Google Shape;498;g1066244c191_0_133: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0: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p10: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dd317ae2b_0_117:notes"/>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t" anchorCtr="0">
            <a:noAutofit/>
          </a:bodyPr>
          <a:lstStyle/>
          <a:p>
            <a:pPr marL="0" lvl="0" indent="0" algn="l" rtl="0">
              <a:lnSpc>
                <a:spcPct val="100000"/>
              </a:lnSpc>
              <a:spcBef>
                <a:spcPts val="0"/>
              </a:spcBef>
              <a:spcAft>
                <a:spcPts val="0"/>
              </a:spcAft>
              <a:buSzPts val="1200"/>
              <a:buNone/>
            </a:pPr>
            <a:endParaRPr/>
          </a:p>
        </p:txBody>
      </p:sp>
      <p:sp>
        <p:nvSpPr>
          <p:cNvPr id="588" name="Google Shape;588;gadd317ae2b_0_117:notes"/>
          <p:cNvSpPr>
            <a:spLocks noGrp="1" noRot="1" noChangeAspect="1"/>
          </p:cNvSpPr>
          <p:nvPr>
            <p:ph type="sldImg" idx="2"/>
          </p:nvPr>
        </p:nvSpPr>
        <p:spPr>
          <a:xfrm>
            <a:off x="1295655" y="754380"/>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6: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5e9140ba5_0_3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g105e9140ba5_0_3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23" name="Google Shape;323;p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5: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7" name="Google Shape;347;p5: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694941206_0_0: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g13694941206_0_0: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gadd317ae2b_0_20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694941206_0_16: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3" name="Google Shape;403;g13694941206_0_16: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 name="Google Shape;11;p30"/>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6"/>
        <p:cNvGrpSpPr/>
        <p:nvPr/>
      </p:nvGrpSpPr>
      <p:grpSpPr>
        <a:xfrm>
          <a:off x="0" y="0"/>
          <a:ext cx="0" cy="0"/>
          <a:chOff x="0" y="0"/>
          <a:chExt cx="0" cy="0"/>
        </a:xfrm>
      </p:grpSpPr>
      <p:sp>
        <p:nvSpPr>
          <p:cNvPr id="117" name="Google Shape;117;gadd317ae2b_0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add317ae2b_0_1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gadd317ae2b_0_1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add317ae2b_0_1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add317ae2b_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2"/>
        <p:cNvGrpSpPr/>
        <p:nvPr/>
      </p:nvGrpSpPr>
      <p:grpSpPr>
        <a:xfrm>
          <a:off x="0" y="0"/>
          <a:ext cx="0" cy="0"/>
          <a:chOff x="0" y="0"/>
          <a:chExt cx="0" cy="0"/>
        </a:xfrm>
      </p:grpSpPr>
      <p:sp>
        <p:nvSpPr>
          <p:cNvPr id="123" name="Google Shape;123;gadd317ae2b_0_12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add317ae2b_0_12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5" name="Google Shape;125;gadd317ae2b_0_1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add317ae2b_0_1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add317ae2b_0_1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8"/>
        <p:cNvGrpSpPr/>
        <p:nvPr/>
      </p:nvGrpSpPr>
      <p:grpSpPr>
        <a:xfrm>
          <a:off x="0" y="0"/>
          <a:ext cx="0" cy="0"/>
          <a:chOff x="0" y="0"/>
          <a:chExt cx="0" cy="0"/>
        </a:xfrm>
      </p:grpSpPr>
      <p:sp>
        <p:nvSpPr>
          <p:cNvPr id="129" name="Google Shape;129;gadd317ae2b_0_14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add317ae2b_0_14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1" name="Google Shape;131;gadd317ae2b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add317ae2b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add317ae2b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4"/>
        <p:cNvGrpSpPr/>
        <p:nvPr/>
      </p:nvGrpSpPr>
      <p:grpSpPr>
        <a:xfrm>
          <a:off x="0" y="0"/>
          <a:ext cx="0" cy="0"/>
          <a:chOff x="0" y="0"/>
          <a:chExt cx="0" cy="0"/>
        </a:xfrm>
      </p:grpSpPr>
      <p:sp>
        <p:nvSpPr>
          <p:cNvPr id="135" name="Google Shape;135;gadd317ae2b_0_1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add317ae2b_0_14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add317ae2b_0_14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add317ae2b_0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add317ae2b_0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add317ae2b_0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1"/>
        <p:cNvGrpSpPr/>
        <p:nvPr/>
      </p:nvGrpSpPr>
      <p:grpSpPr>
        <a:xfrm>
          <a:off x="0" y="0"/>
          <a:ext cx="0" cy="0"/>
          <a:chOff x="0" y="0"/>
          <a:chExt cx="0" cy="0"/>
        </a:xfrm>
      </p:grpSpPr>
      <p:sp>
        <p:nvSpPr>
          <p:cNvPr id="142" name="Google Shape;142;gadd317ae2b_0_15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add317ae2b_0_15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gadd317ae2b_0_15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gadd317ae2b_0_15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gadd317ae2b_0_15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add317ae2b_0_1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add317ae2b_0_1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gadd317ae2b_0_1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
        <p:cNvGrpSpPr/>
        <p:nvPr/>
      </p:nvGrpSpPr>
      <p:grpSpPr>
        <a:xfrm>
          <a:off x="0" y="0"/>
          <a:ext cx="0" cy="0"/>
          <a:chOff x="0" y="0"/>
          <a:chExt cx="0" cy="0"/>
        </a:xfrm>
      </p:grpSpPr>
      <p:sp>
        <p:nvSpPr>
          <p:cNvPr id="13" name="Google Shape;13;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0"/>
        <p:cNvGrpSpPr/>
        <p:nvPr/>
      </p:nvGrpSpPr>
      <p:grpSpPr>
        <a:xfrm>
          <a:off x="0" y="0"/>
          <a:ext cx="0" cy="0"/>
          <a:chOff x="0" y="0"/>
          <a:chExt cx="0" cy="0"/>
        </a:xfrm>
      </p:grpSpPr>
      <p:sp>
        <p:nvSpPr>
          <p:cNvPr id="151" name="Google Shape;151;gadd317ae2b_0_1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add317ae2b_0_1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add317ae2b_0_1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add317ae2b_0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5"/>
        <p:cNvGrpSpPr/>
        <p:nvPr/>
      </p:nvGrpSpPr>
      <p:grpSpPr>
        <a:xfrm>
          <a:off x="0" y="0"/>
          <a:ext cx="0" cy="0"/>
          <a:chOff x="0" y="0"/>
          <a:chExt cx="0" cy="0"/>
        </a:xfrm>
      </p:grpSpPr>
      <p:sp>
        <p:nvSpPr>
          <p:cNvPr id="156" name="Google Shape;156;gadd317ae2b_0_1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add317ae2b_0_1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add317ae2b_0_1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9"/>
        <p:cNvGrpSpPr/>
        <p:nvPr/>
      </p:nvGrpSpPr>
      <p:grpSpPr>
        <a:xfrm>
          <a:off x="0" y="0"/>
          <a:ext cx="0" cy="0"/>
          <a:chOff x="0" y="0"/>
          <a:chExt cx="0" cy="0"/>
        </a:xfrm>
      </p:grpSpPr>
      <p:sp>
        <p:nvSpPr>
          <p:cNvPr id="160" name="Google Shape;160;gadd317ae2b_0_17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add317ae2b_0_17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2" name="Google Shape;162;gadd317ae2b_0_17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gadd317ae2b_0_1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add317ae2b_0_1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add317ae2b_0_1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6"/>
        <p:cNvGrpSpPr/>
        <p:nvPr/>
      </p:nvGrpSpPr>
      <p:grpSpPr>
        <a:xfrm>
          <a:off x="0" y="0"/>
          <a:ext cx="0" cy="0"/>
          <a:chOff x="0" y="0"/>
          <a:chExt cx="0" cy="0"/>
        </a:xfrm>
      </p:grpSpPr>
      <p:sp>
        <p:nvSpPr>
          <p:cNvPr id="167" name="Google Shape;167;gadd317ae2b_0_17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add317ae2b_0_179"/>
          <p:cNvSpPr>
            <a:spLocks noGrp="1"/>
          </p:cNvSpPr>
          <p:nvPr>
            <p:ph type="pic" idx="2"/>
          </p:nvPr>
        </p:nvSpPr>
        <p:spPr>
          <a:xfrm>
            <a:off x="5183188" y="987425"/>
            <a:ext cx="6172200" cy="4873500"/>
          </a:xfrm>
          <a:prstGeom prst="rect">
            <a:avLst/>
          </a:prstGeom>
          <a:noFill/>
          <a:ln>
            <a:noFill/>
          </a:ln>
        </p:spPr>
      </p:sp>
      <p:sp>
        <p:nvSpPr>
          <p:cNvPr id="169" name="Google Shape;169;gadd317ae2b_0_17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gadd317ae2b_0_1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add317ae2b_0_1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add317ae2b_0_1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3"/>
        <p:cNvGrpSpPr/>
        <p:nvPr/>
      </p:nvGrpSpPr>
      <p:grpSpPr>
        <a:xfrm>
          <a:off x="0" y="0"/>
          <a:ext cx="0" cy="0"/>
          <a:chOff x="0" y="0"/>
          <a:chExt cx="0" cy="0"/>
        </a:xfrm>
      </p:grpSpPr>
      <p:sp>
        <p:nvSpPr>
          <p:cNvPr id="174" name="Google Shape;174;gadd317ae2b_0_1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add317ae2b_0_18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gadd317ae2b_0_1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gadd317ae2b_0_1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add317ae2b_0_1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9"/>
        <p:cNvGrpSpPr/>
        <p:nvPr/>
      </p:nvGrpSpPr>
      <p:grpSpPr>
        <a:xfrm>
          <a:off x="0" y="0"/>
          <a:ext cx="0" cy="0"/>
          <a:chOff x="0" y="0"/>
          <a:chExt cx="0" cy="0"/>
        </a:xfrm>
      </p:grpSpPr>
      <p:sp>
        <p:nvSpPr>
          <p:cNvPr id="180" name="Google Shape;180;gadd317ae2b_0_19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add317ae2b_0_19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gadd317ae2b_0_1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gadd317ae2b_0_1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add317ae2b_0_1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 name="Google Shape;18;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 name="Google Shape;27;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9" name="Google Shape;59;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61" name="Google Shape;61;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gadd317ae2b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gadd317ae2b_0_1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gadd317ae2b_0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gadd317ae2b_0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gadd317ae2b_0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
          <p:cNvPicPr preferRelativeResize="0"/>
          <p:nvPr/>
        </p:nvPicPr>
        <p:blipFill rotWithShape="1">
          <a:blip r:embed="rId3">
            <a:alphaModFix/>
          </a:blip>
          <a:srcRect/>
          <a:stretch/>
        </p:blipFill>
        <p:spPr>
          <a:xfrm>
            <a:off x="0" y="0"/>
            <a:ext cx="10301989" cy="6881400"/>
          </a:xfrm>
          <a:prstGeom prst="rect">
            <a:avLst/>
          </a:prstGeom>
          <a:noFill/>
          <a:ln>
            <a:noFill/>
          </a:ln>
        </p:spPr>
      </p:pic>
      <p:sp>
        <p:nvSpPr>
          <p:cNvPr id="190" name="Google Shape;190;p1"/>
          <p:cNvSpPr/>
          <p:nvPr/>
        </p:nvSpPr>
        <p:spPr>
          <a:xfrm>
            <a:off x="1611000" y="-2376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2" name="Google Shape;192;p1"/>
          <p:cNvSpPr txBox="1"/>
          <p:nvPr/>
        </p:nvSpPr>
        <p:spPr>
          <a:xfrm>
            <a:off x="5585175" y="2927880"/>
            <a:ext cx="6145920" cy="1633680"/>
          </a:xfrm>
          <a:prstGeom prst="rect">
            <a:avLst/>
          </a:prstGeom>
          <a:noFill/>
          <a:ln>
            <a:noFill/>
          </a:ln>
        </p:spPr>
        <p:txBody>
          <a:bodyPr spcFirstLastPara="1" wrap="square" lIns="91425" tIns="45700" rIns="91425" bIns="45700" anchor="b" anchorCtr="0">
            <a:noAutofit/>
          </a:bodyPr>
          <a:lstStyle/>
          <a:p>
            <a:pPr marL="0" marR="0" lvl="0" indent="457200" algn="r" rtl="0">
              <a:lnSpc>
                <a:spcPct val="90000"/>
              </a:lnSpc>
              <a:spcBef>
                <a:spcPts val="0"/>
              </a:spcBef>
              <a:spcAft>
                <a:spcPts val="0"/>
              </a:spcAft>
              <a:buClr>
                <a:srgbClr val="000000"/>
              </a:buClr>
              <a:buSzPts val="3600"/>
              <a:buFont typeface="Arial"/>
              <a:buNone/>
            </a:pPr>
            <a:endParaRPr lang="en-US" sz="3800" b="0" i="0" u="none" strike="noStrike" cap="none" dirty="0">
              <a:solidFill>
                <a:srgbClr val="000000"/>
              </a:solidFill>
              <a:latin typeface="Arial"/>
              <a:ea typeface="Arial"/>
              <a:cs typeface="Arial"/>
              <a:sym typeface="Arial"/>
            </a:endParaRPr>
          </a:p>
          <a:p>
            <a:pPr marL="0" marR="0" lvl="0" indent="457200" algn="r" rtl="0">
              <a:lnSpc>
                <a:spcPct val="90000"/>
              </a:lnSpc>
              <a:spcBef>
                <a:spcPts val="0"/>
              </a:spcBef>
              <a:spcAft>
                <a:spcPts val="0"/>
              </a:spcAft>
              <a:buClr>
                <a:srgbClr val="000000"/>
              </a:buClr>
              <a:buSzPts val="3600"/>
              <a:buFont typeface="Arial"/>
              <a:buNone/>
            </a:pPr>
            <a:r>
              <a:rPr lang="en-US" sz="3800" b="0" i="0" u="none" strike="noStrike" cap="none" dirty="0">
                <a:solidFill>
                  <a:srgbClr val="000000"/>
                </a:solidFill>
                <a:latin typeface="Arial"/>
                <a:ea typeface="Arial"/>
                <a:cs typeface="Arial"/>
                <a:sym typeface="Arial"/>
              </a:rPr>
              <a:t>ALGORITHM TO FIND THE SHOURTEST ROUTE AND REDUCE HARASSMENT AT THE SAME TIME</a:t>
            </a:r>
          </a:p>
          <a:p>
            <a:pPr marL="0" marR="0" lvl="0" indent="457200" algn="r" rtl="0">
              <a:lnSpc>
                <a:spcPct val="90000"/>
              </a:lnSpc>
              <a:spcBef>
                <a:spcPts val="0"/>
              </a:spcBef>
              <a:spcAft>
                <a:spcPts val="0"/>
              </a:spcAft>
              <a:buClr>
                <a:srgbClr val="000000"/>
              </a:buClr>
              <a:buSzPts val="3600"/>
              <a:buFont typeface="Arial"/>
              <a:buNone/>
            </a:pPr>
            <a:endParaRPr lang="es-CO" sz="38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g13694941206_0_38"/>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23" name="Google Shape;423;g13694941206_0_38"/>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Visual comparison of the three paths</a:t>
            </a:r>
            <a:endParaRPr sz="2200" b="0" i="0" u="none" strike="noStrike" cap="none">
              <a:solidFill>
                <a:srgbClr val="000000"/>
              </a:solidFill>
              <a:latin typeface="Arial"/>
              <a:ea typeface="Arial"/>
              <a:cs typeface="Arial"/>
              <a:sym typeface="Arial"/>
            </a:endParaRPr>
          </a:p>
        </p:txBody>
      </p:sp>
      <p:sp>
        <p:nvSpPr>
          <p:cNvPr id="424" name="Google Shape;424;g13694941206_0_38"/>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25" name="Google Shape;425;g13694941206_0_38"/>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26" name="Google Shape;426;g13694941206_0_38"/>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27" name="Google Shape;427;g13694941206_0_38"/>
          <p:cNvSpPr/>
          <p:nvPr/>
        </p:nvSpPr>
        <p:spPr>
          <a:xfrm>
            <a:off x="265315" y="611457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28" name="Google Shape;428;g13694941206_0_38"/>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pic>
        <p:nvPicPr>
          <p:cNvPr id="429" name="Google Shape;429;g13694941206_0_38"/>
          <p:cNvPicPr preferRelativeResize="0"/>
          <p:nvPr/>
        </p:nvPicPr>
        <p:blipFill rotWithShape="1">
          <a:blip r:embed="rId4">
            <a:alphaModFix/>
          </a:blip>
          <a:srcRect/>
          <a:stretch/>
        </p:blipFill>
        <p:spPr>
          <a:xfrm>
            <a:off x="1331475" y="917335"/>
            <a:ext cx="9529050" cy="4820525"/>
          </a:xfrm>
          <a:prstGeom prst="rect">
            <a:avLst/>
          </a:prstGeom>
          <a:noFill/>
          <a:ln>
            <a:noFill/>
          </a:ln>
        </p:spPr>
      </p:pic>
      <p:sp>
        <p:nvSpPr>
          <p:cNvPr id="430" name="Google Shape;430;g13694941206_0_38"/>
          <p:cNvSpPr/>
          <p:nvPr/>
        </p:nvSpPr>
        <p:spPr>
          <a:xfrm>
            <a:off x="0" y="1659575"/>
            <a:ext cx="1300800" cy="32106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a library to draw the map and plot the three roads between Eafit and Universidad Nacional. For example, use geopandas, pydeck or google maps.</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g1066244c191_0_1"/>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436" name="Google Shape;436;g1066244c191_0_1"/>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437" name="Google Shape;437;g1066244c191_0_1"/>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1066244c191_0_1"/>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g1066244c191_0_1"/>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g1066244c191_0_1"/>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1066244c191_0_1"/>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1066244c191_0_1"/>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1066244c191_0_1"/>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g1066244c191_0_1"/>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1066244c191_0_1"/>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Statistics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6" name="Google Shape;446;g1066244c191_0_1"/>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Optimization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7" name="Google Shape;447;g1066244c191_0_1"/>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Probability</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8" name="Google Shape;448;g1066244c191_0_1"/>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M &amp; S 4</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449" name="Google Shape;449;g1066244c191_0_1"/>
          <p:cNvGrpSpPr/>
          <p:nvPr/>
        </p:nvGrpSpPr>
        <p:grpSpPr>
          <a:xfrm>
            <a:off x="7016850" y="2306088"/>
            <a:ext cx="1088700" cy="830400"/>
            <a:chOff x="368350" y="2234988"/>
            <a:chExt cx="1088700" cy="830400"/>
          </a:xfrm>
        </p:grpSpPr>
        <p:sp>
          <p:nvSpPr>
            <p:cNvPr id="450" name="Google Shape;450;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MV risk estimates</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1" name="Google Shape;451;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2" name="Google Shape;452;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3" name="Google Shape;453;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4" name="Google Shape;454;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5" name="Google Shape;455;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6" name="Google Shape;456;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57" name="Google Shape;457;g1066244c191_0_1"/>
          <p:cNvGrpSpPr/>
          <p:nvPr/>
        </p:nvGrpSpPr>
        <p:grpSpPr>
          <a:xfrm>
            <a:off x="4216100" y="2367863"/>
            <a:ext cx="1088700" cy="830400"/>
            <a:chOff x="673150" y="2539788"/>
            <a:chExt cx="1088700" cy="830400"/>
          </a:xfrm>
        </p:grpSpPr>
        <p:sp>
          <p:nvSpPr>
            <p:cNvPr id="458" name="Google Shape;458;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Optimization </a:t>
              </a:r>
              <a:r>
                <a:rPr lang="en-US" sz="1400" b="1" i="0" u="none" strike="noStrike" cap="none">
                  <a:solidFill>
                    <a:schemeClr val="lt1"/>
                  </a:solidFill>
                  <a:latin typeface="Fira Sans Extra Condensed"/>
                  <a:ea typeface="Fira Sans Extra Condensed"/>
                  <a:cs typeface="Fira Sans Extra Condensed"/>
                  <a:sym typeface="Fira Sans Extra Condensed"/>
                </a:rPr>
                <a:t>Bi target</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9" name="Google Shape;459;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0" name="Google Shape;460;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1" name="Google Shape;461;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2" name="Google Shape;462;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3" name="Google Shape;463;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4" name="Google Shape;464;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65" name="Google Shape;465;g1066244c191_0_1"/>
          <p:cNvGrpSpPr/>
          <p:nvPr/>
        </p:nvGrpSpPr>
        <p:grpSpPr>
          <a:xfrm>
            <a:off x="1242275" y="2378663"/>
            <a:ext cx="1088700" cy="830400"/>
            <a:chOff x="673150" y="2539788"/>
            <a:chExt cx="1088700" cy="830400"/>
          </a:xfrm>
        </p:grpSpPr>
        <p:sp>
          <p:nvSpPr>
            <p:cNvPr id="466" name="Google Shape;466;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300" b="1" i="0" u="none" strike="noStrike" cap="none">
                  <a:solidFill>
                    <a:srgbClr val="FFFFFF"/>
                  </a:solidFill>
                  <a:latin typeface="Fira Sans Extra Condensed"/>
                  <a:ea typeface="Fira Sans Extra Condensed"/>
                  <a:cs typeface="Fira Sans Extra Condensed"/>
                  <a:sym typeface="Fira Sans Extra Condensed"/>
                </a:rPr>
                <a:t>Other risk estimates</a:t>
              </a:r>
              <a:endParaRPr sz="13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7" name="Google Shape;467;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8" name="Google Shape;468;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9" name="Google Shape;469;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0" name="Google Shape;470;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1" name="Google Shape;471;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2" name="Google Shape;472;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73" name="Google Shape;473;g1066244c191_0_1"/>
          <p:cNvGrpSpPr/>
          <p:nvPr/>
        </p:nvGrpSpPr>
        <p:grpSpPr>
          <a:xfrm>
            <a:off x="9836250" y="2306088"/>
            <a:ext cx="1088700" cy="830400"/>
            <a:chOff x="368350" y="2234988"/>
            <a:chExt cx="1088700" cy="830400"/>
          </a:xfrm>
        </p:grpSpPr>
        <p:sp>
          <p:nvSpPr>
            <p:cNvPr id="474" name="Google Shape;474;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Traffic Estimation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5" name="Google Shape;475;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6" name="Google Shape;476;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7" name="Google Shape;477;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8" name="Google Shape;478;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9" name="Google Shape;479;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80" name="Google Shape;480;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481" name="Google Shape;481;g1066244c191_0_1"/>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82" name="Google Shape;482;g1066244c191_0_1"/>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83" name="Google Shape;483;g1066244c191_0_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84" name="Google Shape;484;g1066244c191_0_1"/>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85" name="Google Shape;485;g1066244c191_0_1"/>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86" name="Google Shape;486;g1066244c191_0_1"/>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487" name="Google Shape;487;g1066244c191_0_1"/>
          <p:cNvSpPr/>
          <p:nvPr/>
        </p:nvSpPr>
        <p:spPr>
          <a:xfrm>
            <a:off x="-141598" y="4099808"/>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 </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 </a:t>
            </a:r>
            <a:r>
              <a:rPr lang="en-US" i="1">
                <a:solidFill>
                  <a:schemeClr val="accent2"/>
                </a:solidFill>
              </a:rPr>
              <a:t>Informatics</a:t>
            </a:r>
            <a:r>
              <a:rPr lang="en-US" sz="1400" b="0" i="1" u="none" strike="noStrike" cap="none">
                <a:solidFill>
                  <a:schemeClr val="accent2"/>
                </a:solidFill>
                <a:latin typeface="Arial"/>
                <a:ea typeface="Arial"/>
                <a:cs typeface="Arial"/>
                <a:sym typeface="Arial"/>
              </a:rPr>
              <a:t> engineering</a:t>
            </a:r>
            <a:br>
              <a:rPr lang="en-US" sz="1400" b="0" i="1" u="none" strike="noStrike" cap="none">
                <a:solidFill>
                  <a:schemeClr val="accent2"/>
                </a:solidFill>
                <a:latin typeface="Arial"/>
                <a:ea typeface="Arial"/>
                <a:cs typeface="Arial"/>
                <a:sym typeface="Arial"/>
              </a:rPr>
            </a:br>
            <a:endParaRPr sz="1400" b="0" i="1" u="none" strike="noStrike" cap="none">
              <a:solidFill>
                <a:schemeClr val="accent2"/>
              </a:solidFill>
              <a:latin typeface="Arial"/>
              <a:ea typeface="Arial"/>
              <a:cs typeface="Arial"/>
              <a:sym typeface="Arial"/>
            </a:endParaRPr>
          </a:p>
        </p:txBody>
      </p:sp>
      <p:sp>
        <p:nvSpPr>
          <p:cNvPr id="488" name="Google Shape;488;g1066244c191_0_1"/>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489" name="Google Shape;489;g1066244c191_0_1"/>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0" name="Google Shape;490;g1066244c191_0_1"/>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1" name="Google Shape;491;g1066244c191_0_1"/>
          <p:cNvSpPr/>
          <p:nvPr/>
        </p:nvSpPr>
        <p:spPr>
          <a:xfrm rot="-3788704">
            <a:off x="8003177" y="1401254"/>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2" name="Google Shape;492;g1066244c191_0_1"/>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493" name="Google Shape;493;g1066244c191_0_1"/>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4" name="Google Shape;494;g1066244c191_0_1"/>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5" name="Google Shape;495;g1066244c191_0_1"/>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g1066244c191_0_133"/>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501" name="Google Shape;501;g1066244c191_0_133"/>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502" name="Google Shape;502;g1066244c191_0_133"/>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1066244c191_0_133"/>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g1066244c191_0_133"/>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g1066244c191_0_133"/>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g1066244c191_0_133"/>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g1066244c191_0_133"/>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g1066244c191_0_133"/>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g1066244c191_0_133"/>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1066244c191_0_133"/>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600" b="1" i="0" u="none" strike="noStrike" cap="none">
                <a:solidFill>
                  <a:schemeClr val="lt1"/>
                </a:solidFill>
                <a:latin typeface="Fira Sans Extra Condensed"/>
                <a:ea typeface="Fira Sans Extra Condensed"/>
                <a:cs typeface="Fira Sans Extra Condensed"/>
                <a:sym typeface="Fira Sans Extra Condensed"/>
              </a:rPr>
              <a:t>Software Engineering </a:t>
            </a:r>
            <a:endParaRPr sz="16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1" name="Google Shape;511;g1066244c191_0_133"/>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2" name="Google Shape;512;g1066244c191_0_133"/>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900" b="1" i="0" u="none" strike="noStrike" cap="none">
                <a:solidFill>
                  <a:schemeClr val="lt1"/>
                </a:solidFill>
                <a:latin typeface="Fira Sans Extra Condensed"/>
                <a:ea typeface="Fira Sans Extra Condensed"/>
                <a:cs typeface="Fira Sans Extra Condensed"/>
                <a:sym typeface="Fira Sans Extra Condensed"/>
              </a:rPr>
              <a:t>Databases</a:t>
            </a:r>
            <a:endParaRPr sz="19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3" name="Google Shape;513;g1066244c191_0_133"/>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514" name="Google Shape;514;g1066244c191_0_133"/>
          <p:cNvGrpSpPr/>
          <p:nvPr/>
        </p:nvGrpSpPr>
        <p:grpSpPr>
          <a:xfrm>
            <a:off x="7016850" y="2306088"/>
            <a:ext cx="1088700" cy="830400"/>
            <a:chOff x="368350" y="2234988"/>
            <a:chExt cx="1088700" cy="830400"/>
          </a:xfrm>
        </p:grpSpPr>
        <p:sp>
          <p:nvSpPr>
            <p:cNvPr id="515" name="Google Shape;515;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Mobile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6" name="Google Shape;516;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7" name="Google Shape;517;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8" name="Google Shape;518;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9" name="Google Shape;519;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0" name="Google Shape;520;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1" name="Google Shape;521;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22" name="Google Shape;522;g1066244c191_0_133"/>
          <p:cNvGrpSpPr/>
          <p:nvPr/>
        </p:nvGrpSpPr>
        <p:grpSpPr>
          <a:xfrm>
            <a:off x="4216100" y="2367863"/>
            <a:ext cx="1088700" cy="830400"/>
            <a:chOff x="673150" y="2539788"/>
            <a:chExt cx="1088700" cy="830400"/>
          </a:xfrm>
        </p:grpSpPr>
        <p:sp>
          <p:nvSpPr>
            <p:cNvPr id="523" name="Google Shape;523;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Web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4" name="Google Shape;524;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5" name="Google Shape;525;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6" name="Google Shape;526;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7" name="Google Shape;527;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8" name="Google Shape;528;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9" name="Google Shape;529;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0" name="Google Shape;530;g1066244c191_0_133"/>
          <p:cNvGrpSpPr/>
          <p:nvPr/>
        </p:nvGrpSpPr>
        <p:grpSpPr>
          <a:xfrm>
            <a:off x="1242275" y="2378663"/>
            <a:ext cx="1088700" cy="830400"/>
            <a:chOff x="673150" y="2539788"/>
            <a:chExt cx="1088700" cy="830400"/>
          </a:xfrm>
        </p:grpSpPr>
        <p:sp>
          <p:nvSpPr>
            <p:cNvPr id="531" name="Google Shape;531;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700" b="1" i="0" u="none" strike="noStrike" cap="none">
                  <a:solidFill>
                    <a:srgbClr val="FFFFFF"/>
                  </a:solidFill>
                  <a:latin typeface="Fira Sans Extra Condensed"/>
                  <a:ea typeface="Fira Sans Extra Condensed"/>
                  <a:cs typeface="Fira Sans Extra Condensed"/>
                  <a:sym typeface="Fira Sans Extra Condensed"/>
                </a:rPr>
                <a:t>Other variables</a:t>
              </a:r>
              <a:endParaRPr sz="17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2" name="Google Shape;532;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3" name="Google Shape;533;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4" name="Google Shape;534;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5" name="Google Shape;535;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6" name="Google Shape;536;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7" name="Google Shape;537;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8" name="Google Shape;538;g1066244c191_0_133"/>
          <p:cNvGrpSpPr/>
          <p:nvPr/>
        </p:nvGrpSpPr>
        <p:grpSpPr>
          <a:xfrm>
            <a:off x="9836250" y="2306088"/>
            <a:ext cx="1088700" cy="830400"/>
            <a:chOff x="368350" y="2234988"/>
            <a:chExt cx="1088700" cy="830400"/>
          </a:xfrm>
        </p:grpSpPr>
        <p:sp>
          <p:nvSpPr>
            <p:cNvPr id="539" name="Google Shape;539;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b="1" i="0" u="none" strike="noStrike" cap="none">
                  <a:solidFill>
                    <a:srgbClr val="FFFFFF"/>
                  </a:solidFill>
                  <a:latin typeface="Fira Sans Extra Condensed"/>
                  <a:ea typeface="Fira Sans Extra Condensed"/>
                  <a:cs typeface="Fira Sans Extra Condensed"/>
                  <a:sym typeface="Fira Sans Extra Condensed"/>
                </a:rPr>
                <a:t>Include ML or VR</a:t>
              </a:r>
              <a:endParaRPr sz="18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0" name="Google Shape;540;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1" name="Google Shape;541;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2" name="Google Shape;542;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3" name="Google Shape;543;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4" name="Google Shape;544;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5" name="Google Shape;545;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546" name="Google Shape;546;g1066244c191_0_133"/>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47" name="Google Shape;547;g1066244c191_0_133"/>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48" name="Google Shape;548;g1066244c191_0_133"/>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49" name="Google Shape;549;g1066244c191_0_133"/>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50" name="Google Shape;550;g1066244c191_0_133"/>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51" name="Google Shape;551;g1066244c191_0_133"/>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552" name="Google Shape;552;g1066244c191_0_133"/>
          <p:cNvSpPr/>
          <p:nvPr/>
        </p:nvSpPr>
        <p:spPr>
          <a:xfrm>
            <a:off x="69002" y="381273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a:t>
            </a:r>
            <a:endParaRPr sz="1400" b="0" i="1" u="none" strike="noStrike" cap="none">
              <a:solidFill>
                <a:schemeClr val="accent2"/>
              </a:solidFill>
              <a:latin typeface="Arial"/>
              <a:ea typeface="Arial"/>
              <a:cs typeface="Arial"/>
              <a:sym typeface="Arial"/>
            </a:endParaRPr>
          </a:p>
          <a:p>
            <a:pPr marL="0" lvl="0" indent="0" algn="ctr" rtl="0">
              <a:spcBef>
                <a:spcPts val="0"/>
              </a:spcBef>
              <a:spcAft>
                <a:spcPts val="0"/>
              </a:spcAft>
              <a:buClr>
                <a:schemeClr val="dk1"/>
              </a:buClr>
              <a:buSzPts val="1400"/>
              <a:buFont typeface="Arial"/>
              <a:buNone/>
            </a:pPr>
            <a:r>
              <a:rPr lang="en-US" i="1">
                <a:solidFill>
                  <a:schemeClr val="accent2"/>
                </a:solidFill>
              </a:rPr>
              <a:t>Mathematics</a:t>
            </a:r>
            <a:endParaRPr i="1">
              <a:solidFill>
                <a:schemeClr val="accent2"/>
              </a:solidFil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Engineering</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1" u="none" strike="noStrike" cap="none">
              <a:solidFill>
                <a:schemeClr val="accent2"/>
              </a:solidFill>
              <a:latin typeface="Arial"/>
              <a:ea typeface="Arial"/>
              <a:cs typeface="Arial"/>
              <a:sym typeface="Arial"/>
            </a:endParaRPr>
          </a:p>
        </p:txBody>
      </p:sp>
      <p:sp>
        <p:nvSpPr>
          <p:cNvPr id="553" name="Google Shape;553;g1066244c191_0_133"/>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554" name="Google Shape;554;g1066244c191_0_133"/>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5" name="Google Shape;555;g1066244c191_0_133"/>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6" name="Google Shape;556;g1066244c191_0_133"/>
          <p:cNvSpPr/>
          <p:nvPr/>
        </p:nvSpPr>
        <p:spPr>
          <a:xfrm rot="-3788704">
            <a:off x="8003181" y="1401247"/>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7" name="Google Shape;557;g1066244c191_0_133"/>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558" name="Google Shape;558;g1066244c191_0_133"/>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9" name="Google Shape;559;g1066244c191_0_133"/>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0" name="Google Shape;560;g1066244c191_0_133"/>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10"/>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566" name="Google Shape;566;p10"/>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Report accepted in OSF.IO</a:t>
            </a:r>
            <a:endParaRPr sz="2200" b="0" i="0" u="none" strike="noStrike" cap="none">
              <a:solidFill>
                <a:srgbClr val="000000"/>
              </a:solidFill>
              <a:latin typeface="Arial"/>
              <a:ea typeface="Arial"/>
              <a:cs typeface="Arial"/>
              <a:sym typeface="Arial"/>
            </a:endParaRPr>
          </a:p>
        </p:txBody>
      </p:sp>
      <p:sp>
        <p:nvSpPr>
          <p:cNvPr id="567" name="Google Shape;567;p10"/>
          <p:cNvSpPr/>
          <p:nvPr/>
        </p:nvSpPr>
        <p:spPr>
          <a:xfrm rot="10800000" flipH="1">
            <a:off x="4321521" y="468155"/>
            <a:ext cx="945756"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8" name="Google Shape;568;p10"/>
          <p:cNvSpPr/>
          <p:nvPr/>
        </p:nvSpPr>
        <p:spPr>
          <a:xfrm>
            <a:off x="4971720" y="3366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69" name="Google Shape;569;p10"/>
          <p:cNvSpPr/>
          <p:nvPr/>
        </p:nvSpPr>
        <p:spPr>
          <a:xfrm>
            <a:off x="2623800" y="2240875"/>
            <a:ext cx="3649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the report citation</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in OSF PREPRINTS and the link. No, not in OSF projects, it is in OSF Preprints.</a:t>
            </a:r>
            <a:endParaRPr sz="1400" b="0" i="0" u="none" strike="noStrike" cap="none">
              <a:solidFill>
                <a:schemeClr val="accent2"/>
              </a:solidFill>
              <a:latin typeface="Arial"/>
              <a:ea typeface="Arial"/>
              <a:cs typeface="Arial"/>
              <a:sym typeface="Arial"/>
            </a:endParaRPr>
          </a:p>
        </p:txBody>
      </p:sp>
      <p:sp>
        <p:nvSpPr>
          <p:cNvPr id="570" name="Google Shape;570;p10"/>
          <p:cNvSpPr/>
          <p:nvPr/>
        </p:nvSpPr>
        <p:spPr>
          <a:xfrm rot="10800000" flipH="1">
            <a:off x="2087873" y="2693743"/>
            <a:ext cx="618840" cy="48951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1" name="Google Shape;571;p10"/>
          <p:cNvSpPr/>
          <p:nvPr/>
        </p:nvSpPr>
        <p:spPr>
          <a:xfrm>
            <a:off x="418325" y="3107875"/>
            <a:ext cx="6126000" cy="912600"/>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2200" b="0" i="0" u="none" strike="noStrike" cap="none">
                <a:solidFill>
                  <a:srgbClr val="001E33"/>
                </a:solidFill>
                <a:latin typeface="Arial"/>
                <a:ea typeface="Arial"/>
                <a:cs typeface="Arial"/>
                <a:sym typeface="Arial"/>
              </a:rPr>
              <a:t>Julián Ramírez, Andrés Salazar, Simón Marín, Mauricio Toro. Energy and Storage Optimization in Precision Livestock Farming. Technical Report, Universidad EAFIT, 2021. https://doi.org/10.31219/osf.io/du8yt</a:t>
            </a:r>
            <a:endParaRPr sz="2200" b="0" i="0" u="none" strike="noStrike" cap="none">
              <a:solidFill>
                <a:srgbClr val="001E33"/>
              </a:solidFill>
              <a:latin typeface="Arial"/>
              <a:ea typeface="Arial"/>
              <a:cs typeface="Arial"/>
              <a:sym typeface="Arial"/>
            </a:endParaRPr>
          </a:p>
        </p:txBody>
      </p:sp>
      <p:sp>
        <p:nvSpPr>
          <p:cNvPr id="572" name="Google Shape;572;p10"/>
          <p:cNvSpPr/>
          <p:nvPr/>
        </p:nvSpPr>
        <p:spPr>
          <a:xfrm>
            <a:off x="2640426" y="5215875"/>
            <a:ext cx="35088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screenshot of your published report on osf.io and remove the circle</a:t>
            </a:r>
            <a:endParaRPr sz="1400" b="0" i="0" u="none" strike="noStrike" cap="none">
              <a:solidFill>
                <a:schemeClr val="accent2"/>
              </a:solidFill>
              <a:latin typeface="Arial"/>
              <a:ea typeface="Arial"/>
              <a:cs typeface="Arial"/>
              <a:sym typeface="Arial"/>
            </a:endParaRPr>
          </a:p>
        </p:txBody>
      </p:sp>
      <p:sp>
        <p:nvSpPr>
          <p:cNvPr id="573" name="Google Shape;573;p10"/>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74" name="Google Shape;574;p1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75" name="Google Shape;575;p10"/>
          <p:cNvSpPr/>
          <p:nvPr/>
        </p:nvSpPr>
        <p:spPr>
          <a:xfrm flipH="1">
            <a:off x="7405536" y="5261857"/>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6" name="Google Shape;576;p10"/>
          <p:cNvSpPr/>
          <p:nvPr/>
        </p:nvSpPr>
        <p:spPr>
          <a:xfrm>
            <a:off x="5509326" y="6128750"/>
            <a:ext cx="34254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monitors and teachers among the authors, please.</a:t>
            </a:r>
            <a:endParaRPr sz="1400" b="0" i="0" u="none" strike="noStrike" cap="none">
              <a:solidFill>
                <a:schemeClr val="accent2"/>
              </a:solidFill>
              <a:latin typeface="Arial"/>
              <a:ea typeface="Arial"/>
              <a:cs typeface="Arial"/>
              <a:sym typeface="Arial"/>
            </a:endParaRPr>
          </a:p>
        </p:txBody>
      </p:sp>
      <p:pic>
        <p:nvPicPr>
          <p:cNvPr id="577" name="Google Shape;577;p10"/>
          <p:cNvPicPr preferRelativeResize="0"/>
          <p:nvPr/>
        </p:nvPicPr>
        <p:blipFill rotWithShape="1">
          <a:blip r:embed="rId4">
            <a:alphaModFix/>
          </a:blip>
          <a:srcRect/>
          <a:stretch/>
        </p:blipFill>
        <p:spPr>
          <a:xfrm>
            <a:off x="6431576" y="1829064"/>
            <a:ext cx="5550945" cy="3615400"/>
          </a:xfrm>
          <a:prstGeom prst="rect">
            <a:avLst/>
          </a:prstGeom>
          <a:noFill/>
          <a:ln>
            <a:noFill/>
          </a:ln>
        </p:spPr>
      </p:pic>
      <p:sp>
        <p:nvSpPr>
          <p:cNvPr id="578" name="Google Shape;578;p10"/>
          <p:cNvSpPr/>
          <p:nvPr/>
        </p:nvSpPr>
        <p:spPr>
          <a:xfrm flipH="1">
            <a:off x="5920511" y="4581882"/>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9" name="Google Shape;579;p10"/>
          <p:cNvSpPr txBox="1"/>
          <p:nvPr/>
        </p:nvSpPr>
        <p:spPr>
          <a:xfrm>
            <a:off x="926000" y="6046350"/>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80" name="Google Shape;580;p10"/>
          <p:cNvSpPr/>
          <p:nvPr/>
        </p:nvSpPr>
        <p:spPr>
          <a:xfrm>
            <a:off x="4321529" y="10574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 slide if your report was not submitted to OSF.</a:t>
            </a:r>
            <a:endParaRPr sz="1400" b="0" i="0" u="none" strike="noStrike" cap="none">
              <a:solidFill>
                <a:schemeClr val="accent2"/>
              </a:solidFill>
              <a:latin typeface="Arial"/>
              <a:ea typeface="Arial"/>
              <a:cs typeface="Arial"/>
              <a:sym typeface="Arial"/>
            </a:endParaRPr>
          </a:p>
        </p:txBody>
      </p:sp>
      <p:sp>
        <p:nvSpPr>
          <p:cNvPr id="581" name="Google Shape;581;p10"/>
          <p:cNvSpPr/>
          <p:nvPr/>
        </p:nvSpPr>
        <p:spPr>
          <a:xfrm rot="9395086" flipH="1">
            <a:off x="716280" y="2541321"/>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2" name="Google Shape;582;p10"/>
          <p:cNvSpPr/>
          <p:nvPr/>
        </p:nvSpPr>
        <p:spPr>
          <a:xfrm>
            <a:off x="121679" y="19409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of a citation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3" name="Google Shape;583;p10"/>
          <p:cNvSpPr/>
          <p:nvPr/>
        </p:nvSpPr>
        <p:spPr>
          <a:xfrm rot="9395086" flipH="1">
            <a:off x="8474505" y="1542496"/>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4" name="Google Shape;584;p10"/>
          <p:cNvSpPr/>
          <p:nvPr/>
        </p:nvSpPr>
        <p:spPr>
          <a:xfrm>
            <a:off x="8413304" y="9421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screenshot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5" name="Google Shape;585;p10"/>
          <p:cNvSpPr/>
          <p:nvPr/>
        </p:nvSpPr>
        <p:spPr>
          <a:xfrm>
            <a:off x="6751675" y="1710075"/>
            <a:ext cx="1339800" cy="424800"/>
          </a:xfrm>
          <a:prstGeom prst="ellipse">
            <a:avLst/>
          </a:prstGeom>
          <a:noFill/>
          <a:ln w="19050" cap="flat" cmpd="sng">
            <a:solidFill>
              <a:srgbClr val="ED7D3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gadd317ae2b_0_117"/>
          <p:cNvPicPr preferRelativeResize="0"/>
          <p:nvPr/>
        </p:nvPicPr>
        <p:blipFill rotWithShape="1">
          <a:blip r:embed="rId3">
            <a:alphaModFix/>
          </a:blip>
          <a:srcRect l="20134"/>
          <a:stretch/>
        </p:blipFill>
        <p:spPr>
          <a:xfrm>
            <a:off x="-47400" y="0"/>
            <a:ext cx="9787201" cy="6893125"/>
          </a:xfrm>
          <a:prstGeom prst="rect">
            <a:avLst/>
          </a:prstGeom>
          <a:noFill/>
          <a:ln>
            <a:noFill/>
          </a:ln>
        </p:spPr>
      </p:pic>
      <p:sp>
        <p:nvSpPr>
          <p:cNvPr id="591" name="Google Shape;591;gadd317ae2b_0_117"/>
          <p:cNvSpPr/>
          <p:nvPr/>
        </p:nvSpPr>
        <p:spPr>
          <a:xfrm>
            <a:off x="-53831" y="-8709"/>
            <a:ext cx="12254399" cy="6866700"/>
          </a:xfrm>
          <a:prstGeom prst="rect">
            <a:avLst/>
          </a:prstGeom>
          <a:gradFill>
            <a:gsLst>
              <a:gs pos="0">
                <a:srgbClr val="FFFFFF">
                  <a:alpha val="0"/>
                </a:srgbClr>
              </a:gs>
              <a:gs pos="57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0" i="0" u="none" strike="noStrike" cap="none">
                <a:solidFill>
                  <a:srgbClr val="001E33"/>
                </a:solidFill>
                <a:latin typeface="Arial"/>
                <a:ea typeface="Arial"/>
                <a:cs typeface="Arial"/>
                <a:sym typeface="Arial"/>
              </a:rPr>
              <a:t>THANK YOU!</a:t>
            </a:r>
            <a:r>
              <a:rPr lang="en-US" sz="6000" b="0" i="0" u="none" strike="noStrike" cap="none">
                <a:solidFill>
                  <a:schemeClr val="lt1"/>
                </a:solidFill>
                <a:latin typeface="Arial"/>
                <a:ea typeface="Arial"/>
                <a:cs typeface="Arial"/>
                <a:sym typeface="Arial"/>
              </a:rPr>
              <a:t>!!</a:t>
            </a:r>
            <a:endParaRPr sz="6000" b="0" i="0" u="none" strike="noStrike" cap="none">
              <a:solidFill>
                <a:schemeClr val="lt1"/>
              </a:solidFill>
              <a:latin typeface="Arial"/>
              <a:ea typeface="Arial"/>
              <a:cs typeface="Arial"/>
              <a:sym typeface="Arial"/>
            </a:endParaRPr>
          </a:p>
        </p:txBody>
      </p:sp>
      <p:sp>
        <p:nvSpPr>
          <p:cNvPr id="592" name="Google Shape;592;gadd317ae2b_0_117"/>
          <p:cNvSpPr txBox="1"/>
          <p:nvPr/>
        </p:nvSpPr>
        <p:spPr>
          <a:xfrm>
            <a:off x="5046225" y="4020625"/>
            <a:ext cx="6945600" cy="126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500" b="1" i="0" u="none" strike="noStrike" cap="none">
                <a:solidFill>
                  <a:srgbClr val="001E33"/>
                </a:solidFill>
                <a:latin typeface="Arial"/>
                <a:ea typeface="Arial"/>
                <a:cs typeface="Arial"/>
                <a:sym typeface="Arial"/>
              </a:rPr>
              <a:t>With the support of </a:t>
            </a:r>
            <a:endParaRPr sz="1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The first two authors were supported by the Sapiencia grant, financed by the municipality of Medellín. All authors are grateful to the Vice Rector's Office for Discovery and Creation, Universidad EAFIT, for their support in this research.</a:t>
            </a:r>
            <a:endParaRPr sz="22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Calibri"/>
              <a:ea typeface="Calibri"/>
              <a:cs typeface="Calibri"/>
              <a:sym typeface="Calibri"/>
            </a:endParaRPr>
          </a:p>
        </p:txBody>
      </p:sp>
      <p:sp>
        <p:nvSpPr>
          <p:cNvPr id="593" name="Google Shape;593;gadd317ae2b_0_117"/>
          <p:cNvSpPr/>
          <p:nvPr/>
        </p:nvSpPr>
        <p:spPr>
          <a:xfrm>
            <a:off x="3546885" y="27626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Don't forget your scholarship acknowledgements (if you have one) For others, for those who pay your tuition fees</a:t>
            </a:r>
            <a:endParaRPr sz="1400" b="0" i="0" u="none" strike="noStrike" cap="none">
              <a:solidFill>
                <a:schemeClr val="accent2"/>
              </a:solidFill>
              <a:latin typeface="Arial"/>
              <a:ea typeface="Arial"/>
              <a:cs typeface="Arial"/>
              <a:sym typeface="Arial"/>
            </a:endParaRPr>
          </a:p>
        </p:txBody>
      </p:sp>
      <p:sp>
        <p:nvSpPr>
          <p:cNvPr id="594" name="Google Shape;594;gadd317ae2b_0_117"/>
          <p:cNvSpPr/>
          <p:nvPr/>
        </p:nvSpPr>
        <p:spPr>
          <a:xfrm rot="10800000">
            <a:off x="6307580" y="3556275"/>
            <a:ext cx="324270" cy="8430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5" name="Google Shape;595;gadd317ae2b_0_117"/>
          <p:cNvSpPr/>
          <p:nvPr/>
        </p:nvSpPr>
        <p:spPr>
          <a:xfrm>
            <a:off x="5249940" y="102434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96" name="Google Shape;596;gadd317ae2b_0_117"/>
          <p:cNvSpPr txBox="1"/>
          <p:nvPr/>
        </p:nvSpPr>
        <p:spPr>
          <a:xfrm>
            <a:off x="8236550" y="60702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97" name="Google Shape;597;gadd317ae2b_0_117"/>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98" name="Google Shape;598;gadd317ae2b_0_117"/>
          <p:cNvSpPr/>
          <p:nvPr/>
        </p:nvSpPr>
        <p:spPr>
          <a:xfrm rot="10800000" flipH="1">
            <a:off x="2539475" y="566310"/>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9" name="Google Shape;599;gadd317ae2b_0_117"/>
          <p:cNvSpPr/>
          <p:nvPr/>
        </p:nvSpPr>
        <p:spPr>
          <a:xfrm>
            <a:off x="2950660" y="11987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B45F06"/>
                </a:solidFill>
                <a:latin typeface="Arial"/>
                <a:ea typeface="Arial"/>
                <a:cs typeface="Arial"/>
                <a:sym typeface="Arial"/>
              </a:rPr>
              <a:t>You can change this picture</a:t>
            </a:r>
            <a:endParaRPr sz="1400" b="0" i="0" u="none" strike="noStrike" cap="none">
              <a:solidFill>
                <a:srgbClr val="B45F0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202" name="Google Shape;202;p2"/>
          <p:cNvSpPr/>
          <p:nvPr/>
        </p:nvSpPr>
        <p:spPr>
          <a:xfrm>
            <a:off x="265329" y="376925"/>
            <a:ext cx="48825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Presentation of the team</a:t>
            </a:r>
            <a:endParaRPr sz="2200" b="0" i="0" u="none" strike="noStrike" cap="none">
              <a:solidFill>
                <a:srgbClr val="000000"/>
              </a:solidFill>
              <a:latin typeface="Arial"/>
              <a:ea typeface="Arial"/>
              <a:cs typeface="Arial"/>
              <a:sym typeface="Arial"/>
            </a:endParaRPr>
          </a:p>
        </p:txBody>
      </p:sp>
      <p:grpSp>
        <p:nvGrpSpPr>
          <p:cNvPr id="205" name="Google Shape;205;p2"/>
          <p:cNvGrpSpPr/>
          <p:nvPr/>
        </p:nvGrpSpPr>
        <p:grpSpPr>
          <a:xfrm>
            <a:off x="8274013" y="1674540"/>
            <a:ext cx="2833920" cy="2742480"/>
            <a:chOff x="9052560" y="1645920"/>
            <a:chExt cx="2833920" cy="2742480"/>
          </a:xfrm>
        </p:grpSpPr>
        <p:pic>
          <p:nvPicPr>
            <p:cNvPr id="206" name="Google Shape;206;p2"/>
            <p:cNvPicPr preferRelativeResize="0"/>
            <p:nvPr/>
          </p:nvPicPr>
          <p:blipFill rotWithShape="1">
            <a:blip r:embed="rId4">
              <a:alphaModFix/>
            </a:blip>
            <a:srcRect/>
            <a:stretch/>
          </p:blipFill>
          <p:spPr>
            <a:xfrm>
              <a:off x="9219240" y="1757160"/>
              <a:ext cx="2507760" cy="2486880"/>
            </a:xfrm>
            <a:prstGeom prst="rect">
              <a:avLst/>
            </a:prstGeom>
            <a:noFill/>
            <a:ln>
              <a:noFill/>
            </a:ln>
          </p:spPr>
        </p:pic>
        <p:sp>
          <p:nvSpPr>
            <p:cNvPr id="207" name="Google Shape;207;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9" name="Google Shape;209;p2"/>
          <p:cNvSpPr/>
          <p:nvPr/>
        </p:nvSpPr>
        <p:spPr>
          <a:xfrm>
            <a:off x="1786068" y="1862390"/>
            <a:ext cx="2102040" cy="219348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0" name="Google Shape;210;p2"/>
          <p:cNvSpPr/>
          <p:nvPr/>
        </p:nvSpPr>
        <p:spPr>
          <a:xfrm>
            <a:off x="8437643" y="4262823"/>
            <a:ext cx="2623200" cy="7599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Mauricio Toro</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Data preparation</a:t>
            </a:r>
            <a:endParaRPr sz="2200" b="0" i="0" u="none" strike="noStrike" cap="none" dirty="0">
              <a:solidFill>
                <a:srgbClr val="001E33"/>
              </a:solidFill>
              <a:latin typeface="Arial"/>
              <a:ea typeface="Arial"/>
              <a:cs typeface="Arial"/>
              <a:sym typeface="Arial"/>
            </a:endParaRPr>
          </a:p>
        </p:txBody>
      </p:sp>
      <p:sp>
        <p:nvSpPr>
          <p:cNvPr id="211" name="Google Shape;211;p2"/>
          <p:cNvSpPr/>
          <p:nvPr/>
        </p:nvSpPr>
        <p:spPr>
          <a:xfrm>
            <a:off x="1684227" y="4218027"/>
            <a:ext cx="2305495" cy="1445096"/>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Sebastián Cano</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001E33"/>
                </a:solidFill>
                <a:latin typeface="Arial"/>
                <a:ea typeface="Arial"/>
                <a:cs typeface="Arial"/>
                <a:sym typeface="Arial"/>
              </a:rPr>
              <a:t>Code &amp; investigation</a:t>
            </a:r>
            <a:endParaRPr sz="2200" b="0"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pic>
        <p:nvPicPr>
          <p:cNvPr id="218" name="Google Shape;218;p2"/>
          <p:cNvPicPr preferRelativeResize="0"/>
          <p:nvPr/>
        </p:nvPicPr>
        <p:blipFill rotWithShape="1">
          <a:blip r:embed="rId6">
            <a:alphaModFix/>
          </a:blip>
          <a:srcRect/>
          <a:stretch/>
        </p:blipFill>
        <p:spPr>
          <a:xfrm>
            <a:off x="182880" y="6089760"/>
            <a:ext cx="621000" cy="621000"/>
          </a:xfrm>
          <a:prstGeom prst="rect">
            <a:avLst/>
          </a:prstGeom>
          <a:noFill/>
          <a:ln>
            <a:noFill/>
          </a:ln>
        </p:spPr>
      </p:pic>
      <p:sp>
        <p:nvSpPr>
          <p:cNvPr id="219" name="Google Shape;219;p2"/>
          <p:cNvSpPr/>
          <p:nvPr/>
        </p:nvSpPr>
        <p:spPr>
          <a:xfrm>
            <a:off x="815040" y="6160680"/>
            <a:ext cx="6915240"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https://github.com/user23007/ProyectoED</a:t>
            </a:r>
          </a:p>
        </p:txBody>
      </p:sp>
      <p:sp>
        <p:nvSpPr>
          <p:cNvPr id="220" name="Google Shape;220;p2"/>
          <p:cNvSpPr/>
          <p:nvPr/>
        </p:nvSpPr>
        <p:spPr>
          <a:xfrm>
            <a:off x="4514068" y="4291068"/>
            <a:ext cx="33312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Andrea Serna</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Literature review</a:t>
            </a:r>
            <a:endParaRPr sz="2200" b="0"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1E33"/>
              </a:solidFill>
              <a:latin typeface="Arial"/>
              <a:ea typeface="Arial"/>
              <a:cs typeface="Arial"/>
              <a:sym typeface="Arial"/>
            </a:endParaRPr>
          </a:p>
        </p:txBody>
      </p:sp>
      <p:grpSp>
        <p:nvGrpSpPr>
          <p:cNvPr id="224" name="Google Shape;224;p2"/>
          <p:cNvGrpSpPr/>
          <p:nvPr/>
        </p:nvGrpSpPr>
        <p:grpSpPr>
          <a:xfrm>
            <a:off x="4514068" y="1674540"/>
            <a:ext cx="3383640" cy="2652120"/>
            <a:chOff x="3165097" y="1342520"/>
            <a:chExt cx="3383640" cy="2652120"/>
          </a:xfrm>
        </p:grpSpPr>
        <p:pic>
          <p:nvPicPr>
            <p:cNvPr id="225" name="Google Shape;225;p2"/>
            <p:cNvPicPr preferRelativeResize="0"/>
            <p:nvPr/>
          </p:nvPicPr>
          <p:blipFill rotWithShape="1">
            <a:blip r:embed="rId7">
              <a:alphaModFix/>
            </a:blip>
            <a:srcRect b="16684"/>
            <a:stretch/>
          </p:blipFill>
          <p:spPr>
            <a:xfrm>
              <a:off x="3828475" y="1645926"/>
              <a:ext cx="2056877" cy="2284877"/>
            </a:xfrm>
            <a:prstGeom prst="rect">
              <a:avLst/>
            </a:prstGeom>
            <a:noFill/>
            <a:ln>
              <a:noFill/>
            </a:ln>
          </p:spPr>
        </p:pic>
        <p:sp>
          <p:nvSpPr>
            <p:cNvPr id="226" name="Google Shape;226;p2"/>
            <p:cNvSpPr/>
            <p:nvPr/>
          </p:nvSpPr>
          <p:spPr>
            <a:xfrm>
              <a:off x="3165097" y="13425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sp>
        <p:nvSpPr>
          <p:cNvPr id="227" name="Google Shape;227;p2"/>
          <p:cNvSpPr/>
          <p:nvPr/>
        </p:nvSpPr>
        <p:spPr>
          <a:xfrm>
            <a:off x="3261725" y="6188925"/>
            <a:ext cx="2114700" cy="424800"/>
          </a:xfrm>
          <a:prstGeom prst="ellipse">
            <a:avLst/>
          </a:prstGeom>
          <a:no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ED7D3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6"/>
          <p:cNvPicPr preferRelativeResize="0"/>
          <p:nvPr/>
        </p:nvPicPr>
        <p:blipFill rotWithShape="1">
          <a:blip r:embed="rId3">
            <a:alphaModFix/>
          </a:blip>
          <a:srcRect/>
          <a:stretch/>
        </p:blipFill>
        <p:spPr>
          <a:xfrm>
            <a:off x="-5" y="1075"/>
            <a:ext cx="12196081" cy="6855842"/>
          </a:xfrm>
          <a:prstGeom prst="rect">
            <a:avLst/>
          </a:prstGeom>
          <a:noFill/>
          <a:ln>
            <a:noFill/>
          </a:ln>
        </p:spPr>
      </p:pic>
      <p:sp>
        <p:nvSpPr>
          <p:cNvPr id="234" name="Google Shape;234;p6"/>
          <p:cNvSpPr/>
          <p:nvPr/>
        </p:nvSpPr>
        <p:spPr>
          <a:xfrm>
            <a:off x="265327" y="376925"/>
            <a:ext cx="45300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Problem Statement</a:t>
            </a:r>
            <a:endParaRPr sz="2200" b="0" i="0" u="none" strike="noStrike" cap="none">
              <a:solidFill>
                <a:srgbClr val="000000"/>
              </a:solidFill>
              <a:latin typeface="Arial"/>
              <a:ea typeface="Arial"/>
              <a:cs typeface="Arial"/>
              <a:sym typeface="Arial"/>
            </a:endParaRPr>
          </a:p>
        </p:txBody>
      </p:sp>
      <p:sp>
        <p:nvSpPr>
          <p:cNvPr id="238" name="Google Shape;238;p6"/>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42" name="Google Shape;242;p6"/>
          <p:cNvSpPr/>
          <p:nvPr/>
        </p:nvSpPr>
        <p:spPr>
          <a:xfrm>
            <a:off x="5137450" y="1745713"/>
            <a:ext cx="2402700" cy="2289600"/>
          </a:xfrm>
          <a:prstGeom prst="cube">
            <a:avLst>
              <a:gd name="adj" fmla="val 25000"/>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a:solidFill>
                  <a:schemeClr val="lt1"/>
                </a:solidFill>
                <a:latin typeface="Arial"/>
                <a:ea typeface="Arial"/>
                <a:cs typeface="Arial"/>
                <a:sym typeface="Arial"/>
              </a:rPr>
              <a:t>Shortest path algorithm </a:t>
            </a:r>
            <a:endParaRPr sz="2100" b="1" i="0" u="none" strike="noStrike" cap="none">
              <a:solidFill>
                <a:schemeClr val="lt1"/>
              </a:solidFill>
              <a:latin typeface="Arial"/>
              <a:ea typeface="Arial"/>
              <a:cs typeface="Arial"/>
              <a:sym typeface="Arial"/>
            </a:endParaRPr>
          </a:p>
        </p:txBody>
      </p:sp>
      <p:cxnSp>
        <p:nvCxnSpPr>
          <p:cNvPr id="243" name="Google Shape;243;p6"/>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4" name="Google Shape;244;p6"/>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5" name="Google Shape;245;p6"/>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6" name="Google Shape;246;p6"/>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247" name="Google Shape;247;p6"/>
          <p:cNvSpPr/>
          <p:nvPr/>
        </p:nvSpPr>
        <p:spPr>
          <a:xfrm>
            <a:off x="7942524" y="4241025"/>
            <a:ext cx="39276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Three paths that reduce both the risk of harassment and distance</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6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pic>
        <p:nvPicPr>
          <p:cNvPr id="248" name="Google Shape;248;p6"/>
          <p:cNvPicPr preferRelativeResize="0"/>
          <p:nvPr/>
        </p:nvPicPr>
        <p:blipFill rotWithShape="1">
          <a:blip r:embed="rId4">
            <a:alphaModFix/>
          </a:blip>
          <a:srcRect l="6175" t="4461" r="19325"/>
          <a:stretch/>
        </p:blipFill>
        <p:spPr>
          <a:xfrm>
            <a:off x="895000" y="1560662"/>
            <a:ext cx="2932500" cy="2507328"/>
          </a:xfrm>
          <a:prstGeom prst="rect">
            <a:avLst/>
          </a:prstGeom>
          <a:noFill/>
          <a:ln>
            <a:noFill/>
          </a:ln>
        </p:spPr>
      </p:pic>
      <p:pic>
        <p:nvPicPr>
          <p:cNvPr id="249" name="Google Shape;249;p6"/>
          <p:cNvPicPr preferRelativeResize="0"/>
          <p:nvPr/>
        </p:nvPicPr>
        <p:blipFill rotWithShape="1">
          <a:blip r:embed="rId4">
            <a:alphaModFix/>
          </a:blip>
          <a:srcRect l="6175" t="4461" r="19325"/>
          <a:stretch/>
        </p:blipFill>
        <p:spPr>
          <a:xfrm>
            <a:off x="8716175" y="1605912"/>
            <a:ext cx="2932500" cy="2507328"/>
          </a:xfrm>
          <a:prstGeom prst="rect">
            <a:avLst/>
          </a:prstGeom>
          <a:noFill/>
          <a:ln>
            <a:noFill/>
          </a:ln>
        </p:spPr>
      </p:pic>
      <p:sp>
        <p:nvSpPr>
          <p:cNvPr id="250" name="Google Shape;250;p6"/>
          <p:cNvSpPr/>
          <p:nvPr/>
        </p:nvSpPr>
        <p:spPr>
          <a:xfrm>
            <a:off x="10403775" y="252325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10198500" y="324830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8619325" y="23707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8414050" y="30957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2523325" y="25231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p:nvPr/>
        </p:nvSpPr>
        <p:spPr>
          <a:xfrm>
            <a:off x="2318050" y="32481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
          <p:cNvSpPr/>
          <p:nvPr/>
        </p:nvSpPr>
        <p:spPr>
          <a:xfrm>
            <a:off x="10257050" y="2555975"/>
            <a:ext cx="272675" cy="735200"/>
          </a:xfrm>
          <a:custGeom>
            <a:avLst/>
            <a:gdLst/>
            <a:ahLst/>
            <a:cxnLst/>
            <a:rect l="l" t="t" r="r" b="b"/>
            <a:pathLst>
              <a:path w="10907" h="29408" extrusionOk="0">
                <a:moveTo>
                  <a:pt x="0" y="29408"/>
                </a:moveTo>
                <a:cubicBezTo>
                  <a:pt x="1768" y="26757"/>
                  <a:pt x="9401" y="18400"/>
                  <a:pt x="10606" y="13499"/>
                </a:cubicBezTo>
                <a:cubicBezTo>
                  <a:pt x="11811" y="8598"/>
                  <a:pt x="7794" y="2250"/>
                  <a:pt x="7231" y="0"/>
                </a:cubicBezTo>
              </a:path>
            </a:pathLst>
          </a:custGeom>
          <a:noFill/>
          <a:ln w="3810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0244975" y="2568025"/>
            <a:ext cx="805925" cy="769375"/>
          </a:xfrm>
          <a:custGeom>
            <a:avLst/>
            <a:gdLst/>
            <a:ahLst/>
            <a:cxnLst/>
            <a:rect l="l" t="t" r="r" b="b"/>
            <a:pathLst>
              <a:path w="32237" h="30775" extrusionOk="0">
                <a:moveTo>
                  <a:pt x="0" y="29890"/>
                </a:moveTo>
                <a:cubicBezTo>
                  <a:pt x="2893" y="29971"/>
                  <a:pt x="12133" y="31177"/>
                  <a:pt x="17356" y="30373"/>
                </a:cubicBezTo>
                <a:cubicBezTo>
                  <a:pt x="22579" y="29570"/>
                  <a:pt x="29249" y="27801"/>
                  <a:pt x="31338" y="25069"/>
                </a:cubicBezTo>
                <a:cubicBezTo>
                  <a:pt x="33427" y="22337"/>
                  <a:pt x="31177" y="17195"/>
                  <a:pt x="29891" y="13981"/>
                </a:cubicBezTo>
                <a:cubicBezTo>
                  <a:pt x="28605" y="10767"/>
                  <a:pt x="27401" y="8115"/>
                  <a:pt x="23624" y="5785"/>
                </a:cubicBezTo>
                <a:cubicBezTo>
                  <a:pt x="19848" y="3455"/>
                  <a:pt x="9964" y="964"/>
                  <a:pt x="7232" y="0"/>
                </a:cubicBezTo>
              </a:path>
            </a:pathLst>
          </a:custGeom>
          <a:noFill/>
          <a:ln w="38100" cap="flat" cmpd="sng">
            <a:solidFill>
              <a:srgbClr val="00AA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0111689" y="2578900"/>
            <a:ext cx="332475" cy="690550"/>
          </a:xfrm>
          <a:custGeom>
            <a:avLst/>
            <a:gdLst/>
            <a:ahLst/>
            <a:cxnLst/>
            <a:rect l="l" t="t" r="r" b="b"/>
            <a:pathLst>
              <a:path w="13299" h="27622" extrusionOk="0">
                <a:moveTo>
                  <a:pt x="4917" y="27622"/>
                </a:moveTo>
                <a:cubicBezTo>
                  <a:pt x="3714" y="25942"/>
                  <a:pt x="6442" y="23083"/>
                  <a:pt x="5202" y="21431"/>
                </a:cubicBezTo>
                <a:cubicBezTo>
                  <a:pt x="4025" y="19863"/>
                  <a:pt x="-417" y="20477"/>
                  <a:pt x="59" y="18574"/>
                </a:cubicBezTo>
                <a:cubicBezTo>
                  <a:pt x="1903" y="11198"/>
                  <a:pt x="8876" y="6185"/>
                  <a:pt x="13299" y="0"/>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g105e9140ba5_0_31"/>
          <p:cNvPicPr preferRelativeResize="0"/>
          <p:nvPr/>
        </p:nvPicPr>
        <p:blipFill rotWithShape="1">
          <a:blip r:embed="rId3">
            <a:alphaModFix/>
          </a:blip>
          <a:srcRect/>
          <a:stretch/>
        </p:blipFill>
        <p:spPr>
          <a:xfrm>
            <a:off x="-2880" y="0"/>
            <a:ext cx="12196081" cy="6855842"/>
          </a:xfrm>
          <a:prstGeom prst="rect">
            <a:avLst/>
          </a:prstGeom>
          <a:noFill/>
          <a:ln>
            <a:noFill/>
          </a:ln>
        </p:spPr>
      </p:pic>
      <p:sp>
        <p:nvSpPr>
          <p:cNvPr id="264" name="Google Shape;264;g105e9140ba5_0_31"/>
          <p:cNvSpPr/>
          <p:nvPr/>
        </p:nvSpPr>
        <p:spPr>
          <a:xfrm>
            <a:off x="265320" y="376920"/>
            <a:ext cx="32991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Solution Algorithm</a:t>
            </a:r>
            <a:endParaRPr sz="2200" b="0" i="0" u="none" strike="noStrike" cap="none">
              <a:solidFill>
                <a:srgbClr val="000000"/>
              </a:solidFill>
              <a:latin typeface="Arial"/>
              <a:ea typeface="Arial"/>
              <a:cs typeface="Arial"/>
              <a:sym typeface="Arial"/>
            </a:endParaRPr>
          </a:p>
        </p:txBody>
      </p:sp>
      <p:grpSp>
        <p:nvGrpSpPr>
          <p:cNvPr id="268" name="Google Shape;268;g105e9140ba5_0_31"/>
          <p:cNvGrpSpPr/>
          <p:nvPr/>
        </p:nvGrpSpPr>
        <p:grpSpPr>
          <a:xfrm>
            <a:off x="1886475" y="2042950"/>
            <a:ext cx="1337625" cy="2131500"/>
            <a:chOff x="10299150" y="1494000"/>
            <a:chExt cx="1337625" cy="2131500"/>
          </a:xfrm>
        </p:grpSpPr>
        <p:sp>
          <p:nvSpPr>
            <p:cNvPr id="269" name="Google Shape;269;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8" name="Google Shape;278;g105e9140ba5_0_31"/>
            <p:cNvCxnSpPr>
              <a:stCxn id="269" idx="5"/>
              <a:endCxn id="274"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79" name="Google Shape;279;g105e9140ba5_0_31"/>
            <p:cNvCxnSpPr>
              <a:stCxn id="270" idx="6"/>
              <a:endCxn id="272"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0" name="Google Shape;280;g105e9140ba5_0_31"/>
            <p:cNvCxnSpPr>
              <a:stCxn id="271" idx="6"/>
              <a:endCxn id="273"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81" name="Google Shape;281;g105e9140ba5_0_31"/>
            <p:cNvCxnSpPr>
              <a:stCxn id="277" idx="7"/>
              <a:endCxn id="273"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82" name="Google Shape;282;g105e9140ba5_0_31"/>
            <p:cNvCxnSpPr>
              <a:stCxn id="271" idx="7"/>
              <a:endCxn id="272"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3" name="Google Shape;283;g105e9140ba5_0_31"/>
            <p:cNvCxnSpPr>
              <a:stCxn id="270" idx="7"/>
              <a:endCxn id="274"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284" name="Google Shape;284;g105e9140ba5_0_31"/>
            <p:cNvCxnSpPr>
              <a:stCxn id="272" idx="7"/>
              <a:endCxn id="276"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285" name="Google Shape;285;g105e9140ba5_0_31"/>
            <p:cNvCxnSpPr>
              <a:stCxn id="274" idx="5"/>
              <a:endCxn id="275"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286" name="Google Shape;286;g105e9140ba5_0_31"/>
            <p:cNvCxnSpPr>
              <a:stCxn id="273" idx="6"/>
              <a:endCxn id="275"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287" name="Google Shape;287;g105e9140ba5_0_31"/>
            <p:cNvCxnSpPr>
              <a:stCxn id="272" idx="6"/>
              <a:endCxn id="275"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288" name="Google Shape;288;g105e9140ba5_0_31"/>
            <p:cNvCxnSpPr>
              <a:stCxn id="273" idx="7"/>
              <a:endCxn id="276"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289" name="Google Shape;289;g105e9140ba5_0_31"/>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93" name="Google Shape;293;g105e9140ba5_0_31"/>
          <p:cNvSpPr/>
          <p:nvPr/>
        </p:nvSpPr>
        <p:spPr>
          <a:xfrm>
            <a:off x="5137450" y="1745713"/>
            <a:ext cx="2402700" cy="2289600"/>
          </a:xfrm>
          <a:prstGeom prst="cube">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s-MX" sz="2100" b="1" dirty="0">
                <a:solidFill>
                  <a:srgbClr val="001E33"/>
                </a:solidFill>
              </a:rPr>
              <a:t>Dijkstra </a:t>
            </a:r>
            <a:r>
              <a:rPr lang="es-MX" sz="2100" b="1" dirty="0" err="1">
                <a:solidFill>
                  <a:srgbClr val="001E33"/>
                </a:solidFill>
              </a:rPr>
              <a:t>Algorithm</a:t>
            </a:r>
            <a:endParaRPr lang="es-CO" sz="2100" b="1" i="0" u="none" strike="noStrike" cap="none" dirty="0">
              <a:solidFill>
                <a:srgbClr val="001E33"/>
              </a:solidFill>
              <a:latin typeface="Arial"/>
              <a:ea typeface="Arial"/>
              <a:cs typeface="Arial"/>
              <a:sym typeface="Arial"/>
            </a:endParaRPr>
          </a:p>
        </p:txBody>
      </p:sp>
      <p:cxnSp>
        <p:nvCxnSpPr>
          <p:cNvPr id="294" name="Google Shape;294;g105e9140ba5_0_31"/>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5" name="Google Shape;295;g105e9140ba5_0_31"/>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6" name="Google Shape;296;g105e9140ba5_0_31"/>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grpSp>
        <p:nvGrpSpPr>
          <p:cNvPr id="297" name="Google Shape;297;g105e9140ba5_0_31"/>
          <p:cNvGrpSpPr/>
          <p:nvPr/>
        </p:nvGrpSpPr>
        <p:grpSpPr>
          <a:xfrm>
            <a:off x="9309025" y="2042950"/>
            <a:ext cx="1337625" cy="2131500"/>
            <a:chOff x="10299150" y="1494000"/>
            <a:chExt cx="1337625" cy="2131500"/>
          </a:xfrm>
        </p:grpSpPr>
        <p:sp>
          <p:nvSpPr>
            <p:cNvPr id="298" name="Google Shape;298;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7" name="Google Shape;307;g105e9140ba5_0_31"/>
            <p:cNvCxnSpPr>
              <a:stCxn id="298" idx="5"/>
              <a:endCxn id="303"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08" name="Google Shape;308;g105e9140ba5_0_31"/>
            <p:cNvCxnSpPr>
              <a:stCxn id="299" idx="6"/>
              <a:endCxn id="301" idx="1"/>
            </p:cNvCxnSpPr>
            <p:nvPr/>
          </p:nvCxnSpPr>
          <p:spPr>
            <a:xfrm>
              <a:off x="10574850" y="2254950"/>
              <a:ext cx="298200" cy="197700"/>
            </a:xfrm>
            <a:prstGeom prst="straightConnector1">
              <a:avLst/>
            </a:prstGeom>
            <a:noFill/>
            <a:ln w="38100" cap="flat" cmpd="sng">
              <a:solidFill>
                <a:srgbClr val="ED7D31"/>
              </a:solidFill>
              <a:prstDash val="dash"/>
              <a:round/>
              <a:headEnd type="none" w="sm" len="sm"/>
              <a:tailEnd type="none" w="sm" len="sm"/>
            </a:ln>
          </p:spPr>
        </p:cxnSp>
        <p:cxnSp>
          <p:nvCxnSpPr>
            <p:cNvPr id="309" name="Google Shape;309;g105e9140ba5_0_31"/>
            <p:cNvCxnSpPr>
              <a:stCxn id="300" idx="6"/>
              <a:endCxn id="302"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310" name="Google Shape;310;g105e9140ba5_0_31"/>
            <p:cNvCxnSpPr>
              <a:stCxn id="306" idx="7"/>
              <a:endCxn id="302"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311" name="Google Shape;311;g105e9140ba5_0_31"/>
            <p:cNvCxnSpPr>
              <a:stCxn id="300" idx="7"/>
              <a:endCxn id="301"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12" name="Google Shape;312;g105e9140ba5_0_31"/>
            <p:cNvCxnSpPr>
              <a:stCxn id="299" idx="7"/>
              <a:endCxn id="303"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13" name="Google Shape;313;g105e9140ba5_0_31"/>
            <p:cNvCxnSpPr>
              <a:stCxn id="301" idx="7"/>
              <a:endCxn id="305"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14" name="Google Shape;314;g105e9140ba5_0_31"/>
            <p:cNvCxnSpPr>
              <a:stCxn id="303" idx="5"/>
              <a:endCxn id="304"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15" name="Google Shape;315;g105e9140ba5_0_31"/>
            <p:cNvCxnSpPr>
              <a:stCxn id="302" idx="6"/>
              <a:endCxn id="304"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316" name="Google Shape;316;g105e9140ba5_0_31"/>
            <p:cNvCxnSpPr>
              <a:stCxn id="301" idx="6"/>
              <a:endCxn id="304" idx="1"/>
            </p:cNvCxnSpPr>
            <p:nvPr/>
          </p:nvCxnSpPr>
          <p:spPr>
            <a:xfrm>
              <a:off x="11108250" y="2559750"/>
              <a:ext cx="293100" cy="202800"/>
            </a:xfrm>
            <a:prstGeom prst="straightConnector1">
              <a:avLst/>
            </a:prstGeom>
            <a:noFill/>
            <a:ln w="38100" cap="flat" cmpd="sng">
              <a:solidFill>
                <a:srgbClr val="ED7D31"/>
              </a:solidFill>
              <a:prstDash val="dash"/>
              <a:round/>
              <a:headEnd type="none" w="sm" len="sm"/>
              <a:tailEnd type="none" w="sm" len="sm"/>
            </a:ln>
          </p:spPr>
        </p:cxnSp>
        <p:cxnSp>
          <p:nvCxnSpPr>
            <p:cNvPr id="317" name="Google Shape;317;g105e9140ba5_0_31"/>
            <p:cNvCxnSpPr>
              <a:stCxn id="302" idx="7"/>
              <a:endCxn id="305"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cxnSp>
        <p:nvCxnSpPr>
          <p:cNvPr id="318" name="Google Shape;318;g105e9140ba5_0_31"/>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319" name="Google Shape;319;g105e9140ba5_0_31"/>
          <p:cNvSpPr/>
          <p:nvPr/>
        </p:nvSpPr>
        <p:spPr>
          <a:xfrm>
            <a:off x="8325537" y="424102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500" b="1" i="0" u="none" strike="noStrike" cap="none">
                <a:solidFill>
                  <a:srgbClr val="001E33"/>
                </a:solidFill>
                <a:latin typeface="Arial"/>
                <a:ea typeface="Arial"/>
                <a:cs typeface="Arial"/>
                <a:sym typeface="Arial"/>
              </a:rPr>
              <a:t>A path that reduces both distance and harassment</a:t>
            </a:r>
            <a:endParaRPr sz="22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5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20" name="Google Shape;320;g105e9140ba5_0_31"/>
          <p:cNvCxnSpPr/>
          <p:nvPr/>
        </p:nvCxnSpPr>
        <p:spPr>
          <a:xfrm>
            <a:off x="3999313" y="3864125"/>
            <a:ext cx="1118700" cy="0"/>
          </a:xfrm>
          <a:prstGeom prst="straightConnector1">
            <a:avLst/>
          </a:prstGeom>
          <a:noFill/>
          <a:ln w="28575" cap="flat" cmpd="sng">
            <a:solidFill>
              <a:srgbClr val="00AADB"/>
            </a:solidFill>
            <a:prstDash val="solid"/>
            <a:round/>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3"/>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26" name="Google Shape;326;p3"/>
          <p:cNvSpPr/>
          <p:nvPr/>
        </p:nvSpPr>
        <p:spPr>
          <a:xfrm>
            <a:off x="265324" y="376925"/>
            <a:ext cx="48639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Explanation of the algorithm</a:t>
            </a:r>
            <a:endParaRPr sz="2200" b="0" i="0" u="none" strike="noStrike" cap="none">
              <a:solidFill>
                <a:srgbClr val="000000"/>
              </a:solidFill>
              <a:latin typeface="Arial"/>
              <a:ea typeface="Arial"/>
              <a:cs typeface="Arial"/>
              <a:sym typeface="Arial"/>
            </a:endParaRPr>
          </a:p>
        </p:txBody>
      </p:sp>
      <p:sp>
        <p:nvSpPr>
          <p:cNvPr id="327" name="Google Shape;327;p3"/>
          <p:cNvSpPr/>
          <p:nvPr/>
        </p:nvSpPr>
        <p:spPr>
          <a:xfrm>
            <a:off x="162000" y="4973275"/>
            <a:ext cx="10427366" cy="98343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001E33"/>
                </a:solidFill>
                <a:latin typeface="Arial"/>
                <a:ea typeface="Arial"/>
                <a:cs typeface="Arial"/>
                <a:sym typeface="Arial"/>
              </a:rPr>
              <a:t>DIJKSTRA ALGORITHM</a:t>
            </a:r>
            <a:endParaRPr lang="en-US" sz="2200" dirty="0">
              <a:solidFill>
                <a:srgbClr val="001E33"/>
              </a:solidFill>
            </a:endParaRPr>
          </a:p>
          <a:p>
            <a:pPr marL="0" marR="0" lvl="0" indent="0" algn="l" rtl="0">
              <a:lnSpc>
                <a:spcPct val="100000"/>
              </a:lnSpc>
              <a:spcBef>
                <a:spcPts val="0"/>
              </a:spcBef>
              <a:spcAft>
                <a:spcPts val="0"/>
              </a:spcAft>
              <a:buClr>
                <a:srgbClr val="000000"/>
              </a:buClr>
              <a:buSzPts val="1400"/>
              <a:buFont typeface="Arial"/>
              <a:buNone/>
            </a:pPr>
            <a:r>
              <a:rPr lang="en-US" sz="1800" dirty="0">
                <a:solidFill>
                  <a:srgbClr val="001E33"/>
                </a:solidFill>
              </a:rPr>
              <a:t>B</a:t>
            </a:r>
            <a:r>
              <a:rPr lang="en-US" sz="1800" dirty="0">
                <a:solidFill>
                  <a:srgbClr val="001E33"/>
                </a:solidFill>
                <a:effectLst/>
              </a:rPr>
              <a:t>asically, it analyzes</a:t>
            </a:r>
            <a:r>
              <a:rPr lang="en-US" sz="1800" dirty="0">
                <a:solidFill>
                  <a:srgbClr val="001E33"/>
                </a:solidFill>
              </a:rPr>
              <a:t> the adjacent to know which one is the shortest, then it marks the shortest way and analyze again. To know the order of iteration, see the index of each iteration [n, x]</a:t>
            </a:r>
            <a:r>
              <a:rPr lang="en-US" sz="1100" dirty="0">
                <a:solidFill>
                  <a:srgbClr val="001E33"/>
                </a:solidFill>
              </a:rPr>
              <a:t>index</a:t>
            </a:r>
            <a:endParaRPr sz="1100" b="0" i="0" u="none" strike="noStrike" cap="none" dirty="0">
              <a:solidFill>
                <a:srgbClr val="000000"/>
              </a:solidFill>
              <a:latin typeface="Arial"/>
              <a:ea typeface="Arial"/>
              <a:cs typeface="Arial"/>
              <a:sym typeface="Arial"/>
            </a:endParaRPr>
          </a:p>
        </p:txBody>
      </p:sp>
      <p:sp>
        <p:nvSpPr>
          <p:cNvPr id="330" name="Google Shape;330;p3"/>
          <p:cNvSpPr/>
          <p:nvPr/>
        </p:nvSpPr>
        <p:spPr>
          <a:xfrm>
            <a:off x="1042728" y="952521"/>
            <a:ext cx="3309091" cy="706432"/>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O" sz="1000" b="0" i="0" u="none" strike="noStrike" cap="none" dirty="0">
                <a:solidFill>
                  <a:schemeClr val="tx1"/>
                </a:solidFill>
                <a:latin typeface="Arial"/>
                <a:ea typeface="Arial"/>
                <a:cs typeface="Arial"/>
                <a:sym typeface="Arial"/>
              </a:rPr>
              <a:t>https://lucid.app/lucidchart/bc6d92d6-e3e7-427b-b54f-4a5da6776b4a/edit?viewport_loc=122%2C-86%2C2994%2C1495%2C0_0&amp;invitationId=inv_ce73409e-dea8-4dfa-97ea-efd116acf11b</a:t>
            </a:r>
            <a:endParaRPr sz="1000" b="0" i="0" u="none" strike="noStrike" cap="none" dirty="0">
              <a:solidFill>
                <a:schemeClr val="tx1"/>
              </a:solidFill>
              <a:latin typeface="Arial"/>
              <a:ea typeface="Arial"/>
              <a:cs typeface="Arial"/>
              <a:sym typeface="Arial"/>
            </a:endParaRPr>
          </a:p>
        </p:txBody>
      </p:sp>
      <p:pic>
        <p:nvPicPr>
          <p:cNvPr id="1032" name="Picture 8" descr="These women have developed apps to protect themselves from street  harrassment | SBS Life">
            <a:extLst>
              <a:ext uri="{FF2B5EF4-FFF2-40B4-BE49-F238E27FC236}">
                <a16:creationId xmlns:a16="http://schemas.microsoft.com/office/drawing/2014/main" id="{71C069D9-890B-273C-B541-17572401D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390" y="2042306"/>
            <a:ext cx="4191000" cy="233410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C2243CDD-4197-6E69-E1C4-C62EC8069540}"/>
              </a:ext>
            </a:extLst>
          </p:cNvPr>
          <p:cNvPicPr>
            <a:picLocks noChangeAspect="1"/>
          </p:cNvPicPr>
          <p:nvPr/>
        </p:nvPicPr>
        <p:blipFill rotWithShape="1">
          <a:blip r:embed="rId5"/>
          <a:srcRect l="18669" t="33218" r="54375" b="40694"/>
          <a:stretch/>
        </p:blipFill>
        <p:spPr>
          <a:xfrm>
            <a:off x="265324" y="1809750"/>
            <a:ext cx="5830676" cy="31740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50" name="Google Shape;350;p5"/>
          <p:cNvSpPr/>
          <p:nvPr/>
        </p:nvSpPr>
        <p:spPr>
          <a:xfrm>
            <a:off x="265329" y="376925"/>
            <a:ext cx="5883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Complexity of the algorithm</a:t>
            </a:r>
            <a:endParaRPr sz="2200" b="0" i="0" u="none" strike="noStrike" cap="none">
              <a:solidFill>
                <a:srgbClr val="000000"/>
              </a:solidFill>
              <a:latin typeface="Arial"/>
              <a:ea typeface="Arial"/>
              <a:cs typeface="Arial"/>
              <a:sym typeface="Arial"/>
            </a:endParaRPr>
          </a:p>
        </p:txBody>
      </p:sp>
      <p:sp>
        <p:nvSpPr>
          <p:cNvPr id="351" name="Google Shape;351;p5"/>
          <p:cNvSpPr/>
          <p:nvPr/>
        </p:nvSpPr>
        <p:spPr>
          <a:xfrm>
            <a:off x="584652" y="4173125"/>
            <a:ext cx="6090300" cy="942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Time and memory complexity of the algorithm name. V is...E is... </a:t>
            </a:r>
            <a:r>
              <a:rPr lang="en-US" sz="1400" b="0" i="0" u="none" strike="noStrike" cap="none">
                <a:solidFill>
                  <a:srgbClr val="ED7D31"/>
                </a:solidFill>
                <a:latin typeface="Arial"/>
                <a:ea typeface="Arial"/>
                <a:cs typeface="Arial"/>
                <a:sym typeface="Arial"/>
              </a:rPr>
              <a:t>(In this semester, it could be DFS, BFS, Dijkstra, A*). Please explain what V and E mean in this problem. </a:t>
            </a:r>
            <a:r>
              <a:rPr lang="en-US" sz="1400" b="1" i="0" u="none" strike="noStrike" cap="none">
                <a:solidFill>
                  <a:srgbClr val="ED7D31"/>
                </a:solidFill>
                <a:latin typeface="Arial"/>
                <a:ea typeface="Arial"/>
                <a:cs typeface="Arial"/>
                <a:sym typeface="Arial"/>
              </a:rPr>
              <a:t>PLEASE, it is not helpful to put 'n'.</a:t>
            </a:r>
            <a:endParaRPr sz="1400" b="1" i="0" u="none" strike="noStrike" cap="none">
              <a:solidFill>
                <a:srgbClr val="ED7D31"/>
              </a:solidFill>
              <a:latin typeface="Arial"/>
              <a:ea typeface="Arial"/>
              <a:cs typeface="Arial"/>
              <a:sym typeface="Arial"/>
            </a:endParaRPr>
          </a:p>
        </p:txBody>
      </p:sp>
      <p:sp>
        <p:nvSpPr>
          <p:cNvPr id="352" name="Google Shape;352;p5"/>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3" name="Google Shape;353;p5"/>
          <p:cNvSpPr/>
          <p:nvPr/>
        </p:nvSpPr>
        <p:spPr>
          <a:xfrm>
            <a:off x="4149080" y="702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54" name="Google Shape;354;p5"/>
          <p:cNvSpPr/>
          <p:nvPr/>
        </p:nvSpPr>
        <p:spPr>
          <a:xfrm>
            <a:off x="6812235" y="10645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55" name="Google Shape;355;p5"/>
          <p:cNvSpPr/>
          <p:nvPr/>
        </p:nvSpPr>
        <p:spPr>
          <a:xfrm rot="10800000" flipH="1">
            <a:off x="4567200" y="11746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6" name="Google Shape;356;p5"/>
          <p:cNvSpPr/>
          <p:nvPr/>
        </p:nvSpPr>
        <p:spPr>
          <a:xfrm>
            <a:off x="3742440" y="536088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57" name="Google Shape;357;p5"/>
          <p:cNvSpPr/>
          <p:nvPr/>
        </p:nvSpPr>
        <p:spPr>
          <a:xfrm>
            <a:off x="3546805" y="5357025"/>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8" name="Google Shape;358;p5"/>
          <p:cNvSpPr/>
          <p:nvPr/>
        </p:nvSpPr>
        <p:spPr>
          <a:xfrm>
            <a:off x="8034840" y="50692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b="0" i="1" u="none" strike="noStrike" cap="none">
                <a:solidFill>
                  <a:schemeClr val="accent2"/>
                </a:solidFill>
                <a:latin typeface="Arial"/>
                <a:ea typeface="Arial"/>
                <a:cs typeface="Arial"/>
                <a:sym typeface="Arial"/>
              </a:rPr>
              <a:t>Include a high-definition image related to the problem of sexual street harassment.</a:t>
            </a:r>
            <a:endParaRPr sz="1400" b="0" i="0" u="none" strike="noStrike" cap="none">
              <a:solidFill>
                <a:srgbClr val="000000"/>
              </a:solidFill>
              <a:latin typeface="Arial"/>
              <a:ea typeface="Arial"/>
              <a:cs typeface="Arial"/>
              <a:sym typeface="Arial"/>
            </a:endParaRPr>
          </a:p>
        </p:txBody>
      </p:sp>
      <p:sp>
        <p:nvSpPr>
          <p:cNvPr id="359" name="Google Shape;359;p5"/>
          <p:cNvSpPr/>
          <p:nvPr/>
        </p:nvSpPr>
        <p:spPr>
          <a:xfrm>
            <a:off x="7257944" y="4937746"/>
            <a:ext cx="602262" cy="5158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60" name="Google Shape;360;p5"/>
          <p:cNvGraphicFramePr/>
          <p:nvPr/>
        </p:nvGraphicFramePr>
        <p:xfrm>
          <a:off x="471720" y="1194240"/>
          <a:ext cx="6246500" cy="2956585"/>
        </p:xfrm>
        <a:graphic>
          <a:graphicData uri="http://schemas.openxmlformats.org/drawingml/2006/table">
            <a:tbl>
              <a:tblPr>
                <a:noFill/>
                <a:tableStyleId>{6AE14788-8E30-4C6D-8B4F-72BFB00EB405}</a:tableStyleId>
              </a:tblPr>
              <a:tblGrid>
                <a:gridCol w="2261475">
                  <a:extLst>
                    <a:ext uri="{9D8B030D-6E8A-4147-A177-3AD203B41FA5}">
                      <a16:colId xmlns:a16="http://schemas.microsoft.com/office/drawing/2014/main" val="20000"/>
                    </a:ext>
                  </a:extLst>
                </a:gridCol>
                <a:gridCol w="1902275">
                  <a:extLst>
                    <a:ext uri="{9D8B030D-6E8A-4147-A177-3AD203B41FA5}">
                      <a16:colId xmlns:a16="http://schemas.microsoft.com/office/drawing/2014/main" val="20001"/>
                    </a:ext>
                  </a:extLst>
                </a:gridCol>
                <a:gridCol w="2082750">
                  <a:extLst>
                    <a:ext uri="{9D8B030D-6E8A-4147-A177-3AD203B41FA5}">
                      <a16:colId xmlns:a16="http://schemas.microsoft.com/office/drawing/2014/main" val="20002"/>
                    </a:ext>
                  </a:extLst>
                </a:gridCol>
              </a:tblGrid>
              <a:tr h="1097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2"/>
                          </a:solidFill>
                          <a:latin typeface="Arial"/>
                          <a:ea typeface="Arial"/>
                          <a:cs typeface="Arial"/>
                          <a:sym typeface="Arial"/>
                        </a:rPr>
                        <a:t>Time complexity</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4"/>
                          </a:solidFill>
                          <a:latin typeface="Arial"/>
                          <a:ea typeface="Arial"/>
                          <a:cs typeface="Arial"/>
                          <a:sym typeface="Arial"/>
                        </a:rPr>
                        <a:t>Complexity of memory</a:t>
                      </a:r>
                      <a:endParaRPr sz="2200" b="0" u="none" strike="noStrike" cap="none">
                        <a:solidFill>
                          <a:schemeClr val="accent4"/>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620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a:t>
                      </a:r>
                      <a:r>
                        <a:rPr lang="en-US" sz="2200" b="0" u="none" strike="noStrike" cap="none" baseline="30000">
                          <a:solidFill>
                            <a:srgbClr val="FFFFFF"/>
                          </a:solidFill>
                          <a:latin typeface="Arial"/>
                          <a:ea typeface="Arial"/>
                          <a:cs typeface="Arial"/>
                          <a:sym typeface="Arial"/>
                        </a:rPr>
                        <a:t>2</a:t>
                      </a:r>
                      <a:r>
                        <a:rPr lang="en-US" sz="2200" b="0" u="none" strike="noStrike" cap="none">
                          <a:solidFill>
                            <a:srgbClr val="FFFFFF"/>
                          </a:solidFill>
                          <a:latin typeface="Arial"/>
                          <a:ea typeface="Arial"/>
                          <a:cs typeface="Arial"/>
                          <a:sym typeface="Arial"/>
                        </a:rPr>
                        <a:t> *E*2</a:t>
                      </a:r>
                      <a:r>
                        <a:rPr lang="en-US" sz="2200" u="none" strike="noStrike" cap="none" baseline="30000">
                          <a:solidFill>
                            <a:srgbClr val="FFFFFF"/>
                          </a:solidFill>
                        </a:rPr>
                        <a:t>V</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O(E!*V*E*E*2</a:t>
                      </a:r>
                      <a:r>
                        <a:rPr lang="en-US" sz="2200" u="none" strike="noStrike" cap="none" baseline="30000">
                          <a:solidFill>
                            <a:srgbClr val="FFFFFF"/>
                          </a:solidFill>
                        </a:rPr>
                        <a:t>E</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r h="10973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r>
                        <a:rPr lang="en-US" sz="2200" u="none" strike="noStrike" cap="none">
                          <a:solidFill>
                            <a:schemeClr val="accent2"/>
                          </a:solidFill>
                        </a:rPr>
                        <a:t>(if you have tried two)</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V*V*E*E*E</a:t>
                      </a:r>
                      <a:r>
                        <a:rPr lang="en-US" sz="2200" b="0" u="none" strike="noStrike" cap="none">
                          <a:solidFill>
                            <a:srgbClr val="FFFFFF"/>
                          </a:solidFill>
                          <a:latin typeface="Arial"/>
                          <a:ea typeface="Arial"/>
                          <a:cs typeface="Arial"/>
                          <a:sym typeface="Arial"/>
                        </a:rPr>
                        <a:t>)</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E!)</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2"/>
                  </a:ext>
                </a:extLst>
              </a:tr>
            </a:tbl>
          </a:graphicData>
        </a:graphic>
      </p:graphicFrame>
      <p:sp>
        <p:nvSpPr>
          <p:cNvPr id="361" name="Google Shape;361;p5"/>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62" name="Google Shape;362;p5"/>
          <p:cNvSpPr/>
          <p:nvPr/>
        </p:nvSpPr>
        <p:spPr>
          <a:xfrm>
            <a:off x="10164765" y="11952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63" name="Google Shape;363;p5"/>
          <p:cNvSpPr/>
          <p:nvPr/>
        </p:nvSpPr>
        <p:spPr>
          <a:xfrm>
            <a:off x="542040" y="60466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ED7D31"/>
                </a:solidFill>
                <a:latin typeface="Arial"/>
                <a:ea typeface="Arial"/>
                <a:cs typeface="Arial"/>
                <a:sym typeface="Arial"/>
              </a:rPr>
              <a:t>Use superscripts to represent exponents. </a:t>
            </a:r>
            <a:r>
              <a:rPr lang="en-US" sz="1400" b="1" i="1" u="none" strike="noStrike" cap="none">
                <a:solidFill>
                  <a:srgbClr val="ED7D31"/>
                </a:solidFill>
                <a:latin typeface="Arial"/>
                <a:ea typeface="Arial"/>
                <a:cs typeface="Arial"/>
                <a:sym typeface="Arial"/>
              </a:rPr>
              <a:t>Do NOT use the ^ symbol.</a:t>
            </a:r>
            <a:endParaRPr sz="1400" b="1" i="0" u="none" strike="noStrike" cap="none">
              <a:solidFill>
                <a:srgbClr val="ED7D31"/>
              </a:solidFill>
              <a:latin typeface="Arial"/>
              <a:ea typeface="Arial"/>
              <a:cs typeface="Arial"/>
              <a:sym typeface="Arial"/>
            </a:endParaRPr>
          </a:p>
        </p:txBody>
      </p:sp>
      <p:sp>
        <p:nvSpPr>
          <p:cNvPr id="364" name="Google Shape;364;p5"/>
          <p:cNvSpPr/>
          <p:nvPr/>
        </p:nvSpPr>
        <p:spPr>
          <a:xfrm flipH="1">
            <a:off x="2232538" y="5453601"/>
            <a:ext cx="317358" cy="593082"/>
          </a:xfrm>
          <a:custGeom>
            <a:avLst/>
            <a:gdLst/>
            <a:ahLst/>
            <a:cxnLst/>
            <a:rect l="l" t="t" r="r" b="b"/>
            <a:pathLst>
              <a:path w="21600" h="21600" extrusionOk="0">
                <a:moveTo>
                  <a:pt x="0" y="0"/>
                </a:moveTo>
                <a:lnTo>
                  <a:pt x="21600" y="21600"/>
                </a:lnTo>
              </a:path>
            </a:pathLst>
          </a:custGeom>
          <a:noFill/>
          <a:ln w="76300" cap="flat" cmpd="sng">
            <a:solidFill>
              <a:srgbClr val="ED7D31"/>
            </a:solidFill>
            <a:prstDash val="solid"/>
            <a:round/>
            <a:headEnd type="none" w="sm" len="sm"/>
            <a:tailEnd type="triangle" w="med" len="med"/>
          </a:ln>
        </p:spPr>
      </p:sp>
      <p:pic>
        <p:nvPicPr>
          <p:cNvPr id="365" name="Google Shape;365;p5"/>
          <p:cNvPicPr preferRelativeResize="0"/>
          <p:nvPr/>
        </p:nvPicPr>
        <p:blipFill rotWithShape="1">
          <a:blip r:embed="rId4">
            <a:alphaModFix/>
          </a:blip>
          <a:srcRect/>
          <a:stretch/>
        </p:blipFill>
        <p:spPr>
          <a:xfrm>
            <a:off x="7150250" y="1768400"/>
            <a:ext cx="4157674" cy="3118250"/>
          </a:xfrm>
          <a:prstGeom prst="rect">
            <a:avLst/>
          </a:prstGeom>
          <a:noFill/>
          <a:ln>
            <a:noFill/>
          </a:ln>
        </p:spPr>
      </p:pic>
      <p:sp>
        <p:nvSpPr>
          <p:cNvPr id="366" name="Google Shape;366;p5"/>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g13694941206_0_0"/>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372" name="Google Shape;372;g13694941206_0_0"/>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First path minimizing d = ???</a:t>
            </a:r>
            <a:endParaRPr sz="2200" b="0" i="0" u="none" strike="noStrike" cap="none">
              <a:solidFill>
                <a:srgbClr val="000000"/>
              </a:solidFill>
              <a:latin typeface="Arial"/>
              <a:ea typeface="Arial"/>
              <a:cs typeface="Arial"/>
              <a:sym typeface="Arial"/>
            </a:endParaRPr>
          </a:p>
        </p:txBody>
      </p:sp>
      <p:sp>
        <p:nvSpPr>
          <p:cNvPr id="373" name="Google Shape;373;g13694941206_0_0"/>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74" name="Google Shape;374;g13694941206_0_0"/>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5" name="Google Shape;375;g13694941206_0_0"/>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76" name="Google Shape;376;g13694941206_0_0"/>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from the white paper, please.</a:t>
            </a:r>
            <a:endParaRPr sz="1400" b="0" i="0" u="none" strike="noStrike" cap="none">
              <a:solidFill>
                <a:schemeClr val="accent2"/>
              </a:solidFill>
              <a:latin typeface="Arial"/>
              <a:ea typeface="Arial"/>
              <a:cs typeface="Arial"/>
              <a:sym typeface="Arial"/>
            </a:endParaRPr>
          </a:p>
        </p:txBody>
      </p:sp>
      <p:sp>
        <p:nvSpPr>
          <p:cNvPr id="377" name="Google Shape;377;g13694941206_0_0"/>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8" name="Google Shape;378;g13694941206_0_0"/>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79" name="Google Shape;379;g13694941206_0_0"/>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80" name="Google Shape;380;g13694941206_0_0"/>
          <p:cNvGraphicFramePr/>
          <p:nvPr/>
        </p:nvGraphicFramePr>
        <p:xfrm>
          <a:off x="333820" y="1499040"/>
          <a:ext cx="11310600" cy="148166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81" name="Google Shape;381;g13694941206_0_0"/>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82" name="Google Shape;382;g13694941206_0_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83" name="Google Shape;383;g13694941206_0_0"/>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add317ae2b_0_20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389" name="Google Shape;389;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Second path </a:t>
            </a:r>
            <a:r>
              <a:rPr lang="en-US" sz="2200" b="1">
                <a:solidFill>
                  <a:srgbClr val="FFFFFF"/>
                </a:solidFill>
              </a:rPr>
              <a:t>minimizing</a:t>
            </a:r>
            <a:r>
              <a:rPr lang="en-US" sz="2200" b="1" i="0" u="none" strike="noStrike" cap="none">
                <a:solidFill>
                  <a:srgbClr val="FFFFFF"/>
                </a:solidFill>
                <a:latin typeface="Arial"/>
                <a:ea typeface="Arial"/>
                <a:cs typeface="Arial"/>
                <a:sym typeface="Arial"/>
              </a:rPr>
              <a:t> d = ???</a:t>
            </a:r>
            <a:endParaRPr sz="2200" b="0" i="0" u="none" strike="noStrike" cap="none">
              <a:solidFill>
                <a:srgbClr val="000000"/>
              </a:solidFill>
              <a:latin typeface="Arial"/>
              <a:ea typeface="Arial"/>
              <a:cs typeface="Arial"/>
              <a:sym typeface="Arial"/>
            </a:endParaRPr>
          </a:p>
        </p:txBody>
      </p:sp>
      <p:sp>
        <p:nvSpPr>
          <p:cNvPr id="390" name="Google Shape;390;gadd317ae2b_0_201"/>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91" name="Google Shape;391;gadd317ae2b_0_201"/>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92" name="Google Shape;392;gadd317ae2b_0_201"/>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93" name="Google Shape;393;gadd317ae2b_0_201"/>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94" name="Google Shape;394;gadd317ae2b_0_201"/>
          <p:cNvGraphicFramePr/>
          <p:nvPr/>
        </p:nvGraphicFramePr>
        <p:xfrm>
          <a:off x="333820" y="1499040"/>
          <a:ext cx="11310600" cy="148166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95" name="Google Shape;395;gadd317ae2b_0_20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96" name="Google Shape;396;gadd317ae2b_0_201"/>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97" name="Google Shape;397;gadd317ae2b_0_201"/>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398" name="Google Shape;398;gadd317ae2b_0_201"/>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99" name="Google Shape;399;gadd317ae2b_0_201"/>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00" name="Google Shape;400;gadd317ae2b_0_201"/>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g13694941206_0_16"/>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06" name="Google Shape;406;g13694941206_0_16"/>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Third path minimizing d = ???</a:t>
            </a:r>
            <a:endParaRPr sz="2200" b="0" i="0" u="none" strike="noStrike" cap="none">
              <a:solidFill>
                <a:srgbClr val="000000"/>
              </a:solidFill>
              <a:latin typeface="Arial"/>
              <a:ea typeface="Arial"/>
              <a:cs typeface="Arial"/>
              <a:sym typeface="Arial"/>
            </a:endParaRPr>
          </a:p>
        </p:txBody>
      </p:sp>
      <p:sp>
        <p:nvSpPr>
          <p:cNvPr id="407" name="Google Shape;407;g13694941206_0_16"/>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08" name="Google Shape;408;g13694941206_0_16"/>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09" name="Google Shape;409;g13694941206_0_16"/>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410" name="Google Shape;410;g13694941206_0_16"/>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411" name="Google Shape;411;g13694941206_0_16"/>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412" name="Google Shape;412;g13694941206_0_16"/>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13" name="Google Shape;413;g13694941206_0_16"/>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14" name="Google Shape;414;g13694941206_0_16"/>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15" name="Google Shape;415;g13694941206_0_16"/>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416" name="Google Shape;416;g13694941206_0_16"/>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17" name="Google Shape;417;g13694941206_0_16"/>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1174</Words>
  <Application>Microsoft Office PowerPoint</Application>
  <PresentationFormat>Panorámica</PresentationFormat>
  <Paragraphs>170</Paragraphs>
  <Slides>14</Slides>
  <Notes>14</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14</vt:i4>
      </vt:variant>
    </vt:vector>
  </HeadingPairs>
  <TitlesOfParts>
    <vt:vector size="21" baseType="lpstr">
      <vt:lpstr>Fira Sans Extra Condensed</vt:lpstr>
      <vt:lpstr>Calibri</vt:lpstr>
      <vt:lpstr>Arial</vt:lpstr>
      <vt:lpstr>Times New Roman</vt:lpstr>
      <vt:lpstr>Office Theme</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SEBASTIAN</dc:creator>
  <cp:lastModifiedBy>Sebastián Cano Rincón</cp:lastModifiedBy>
  <cp:revision>1</cp:revision>
  <dcterms:modified xsi:type="dcterms:W3CDTF">2022-10-06T04:40:37Z</dcterms:modified>
</cp:coreProperties>
</file>